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76"/>
  </p:notesMasterIdLst>
  <p:sldIdLst>
    <p:sldId id="256" r:id="rId2"/>
    <p:sldId id="1626" r:id="rId3"/>
    <p:sldId id="1542" r:id="rId4"/>
    <p:sldId id="1703" r:id="rId5"/>
    <p:sldId id="1704" r:id="rId6"/>
    <p:sldId id="1705" r:id="rId7"/>
    <p:sldId id="1765" r:id="rId8"/>
    <p:sldId id="1766" r:id="rId9"/>
    <p:sldId id="1767" r:id="rId10"/>
    <p:sldId id="1770" r:id="rId11"/>
    <p:sldId id="1768" r:id="rId12"/>
    <p:sldId id="1769" r:id="rId13"/>
    <p:sldId id="1771" r:id="rId14"/>
    <p:sldId id="1697" r:id="rId15"/>
    <p:sldId id="1772" r:id="rId16"/>
    <p:sldId id="1808" r:id="rId17"/>
    <p:sldId id="1774" r:id="rId18"/>
    <p:sldId id="1785" r:id="rId19"/>
    <p:sldId id="1797" r:id="rId20"/>
    <p:sldId id="1786" r:id="rId21"/>
    <p:sldId id="1773" r:id="rId22"/>
    <p:sldId id="1776" r:id="rId23"/>
    <p:sldId id="1778" r:id="rId24"/>
    <p:sldId id="1777" r:id="rId25"/>
    <p:sldId id="1775" r:id="rId26"/>
    <p:sldId id="1779" r:id="rId27"/>
    <p:sldId id="1780" r:id="rId28"/>
    <p:sldId id="1781" r:id="rId29"/>
    <p:sldId id="1782" r:id="rId30"/>
    <p:sldId id="1804" r:id="rId31"/>
    <p:sldId id="1784" r:id="rId32"/>
    <p:sldId id="1783" r:id="rId33"/>
    <p:sldId id="1787" r:id="rId34"/>
    <p:sldId id="1789" r:id="rId35"/>
    <p:sldId id="1788" r:id="rId36"/>
    <p:sldId id="1790" r:id="rId37"/>
    <p:sldId id="1791" r:id="rId38"/>
    <p:sldId id="1792" r:id="rId39"/>
    <p:sldId id="1793" r:id="rId40"/>
    <p:sldId id="1796" r:id="rId41"/>
    <p:sldId id="1795" r:id="rId42"/>
    <p:sldId id="1798" r:id="rId43"/>
    <p:sldId id="1807" r:id="rId44"/>
    <p:sldId id="1794" r:id="rId45"/>
    <p:sldId id="1800" r:id="rId46"/>
    <p:sldId id="1799" r:id="rId47"/>
    <p:sldId id="1801" r:id="rId48"/>
    <p:sldId id="1802" r:id="rId49"/>
    <p:sldId id="1803" r:id="rId50"/>
    <p:sldId id="1805" r:id="rId51"/>
    <p:sldId id="1806" r:id="rId52"/>
    <p:sldId id="1809" r:id="rId53"/>
    <p:sldId id="1810" r:id="rId54"/>
    <p:sldId id="1811" r:id="rId55"/>
    <p:sldId id="1821" r:id="rId56"/>
    <p:sldId id="480" r:id="rId57"/>
    <p:sldId id="489" r:id="rId58"/>
    <p:sldId id="490" r:id="rId59"/>
    <p:sldId id="494" r:id="rId60"/>
    <p:sldId id="1813" r:id="rId61"/>
    <p:sldId id="1814" r:id="rId62"/>
    <p:sldId id="1815" r:id="rId63"/>
    <p:sldId id="1823" r:id="rId64"/>
    <p:sldId id="1816" r:id="rId65"/>
    <p:sldId id="1721" r:id="rId66"/>
    <p:sldId id="1818" r:id="rId67"/>
    <p:sldId id="1817" r:id="rId68"/>
    <p:sldId id="1819" r:id="rId69"/>
    <p:sldId id="1732" r:id="rId70"/>
    <p:sldId id="1824" r:id="rId71"/>
    <p:sldId id="1812" r:id="rId72"/>
    <p:sldId id="1822" r:id="rId73"/>
    <p:sldId id="1825" r:id="rId74"/>
    <p:sldId id="39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33B"/>
    <a:srgbClr val="349E67"/>
    <a:srgbClr val="D73F09"/>
    <a:srgbClr val="A5A5A5"/>
    <a:srgbClr val="40A940"/>
    <a:srgbClr val="1E77B4"/>
    <a:srgbClr val="FFB7B7"/>
    <a:srgbClr val="59B4BB"/>
    <a:srgbClr val="BBE0E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89547" autoAdjust="0"/>
  </p:normalViewPr>
  <p:slideViewPr>
    <p:cSldViewPr snapToGrid="0">
      <p:cViewPr varScale="1">
        <p:scale>
          <a:sx n="89" d="100"/>
          <a:sy n="89" d="100"/>
        </p:scale>
        <p:origin x="168" y="832"/>
      </p:cViewPr>
      <p:guideLst/>
    </p:cSldViewPr>
  </p:slideViewPr>
  <p:outlineViewPr>
    <p:cViewPr>
      <p:scale>
        <a:sx n="33" d="100"/>
        <a:sy n="33" d="100"/>
      </p:scale>
      <p:origin x="0" y="-130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2F9D4-9DC5-4F69-96EE-C0085E48CA19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9C55F-6F3E-4A53-8EA6-E6648FC9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05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0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13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98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3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75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04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3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57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EC17E-4ED7-46CE-8966-8ED2F5459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4B989E-E032-483C-A04A-5E5CA8153020}"/>
              </a:ext>
            </a:extLst>
          </p:cNvPr>
          <p:cNvSpPr txBox="1">
            <a:spLocks/>
          </p:cNvSpPr>
          <p:nvPr userDrawn="1"/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venir Next LT Pro" panose="020B0504020202020204" pitchFamily="34" charset="0"/>
                <a:ea typeface="Avenir Next LT Pro" panose="020B0504020202020204" pitchFamily="34" charset="0"/>
                <a:cs typeface="Avenir Next LT Pro" panose="020B0504020202020204" pitchFamily="34" charset="0"/>
              </a:defRPr>
            </a:lvl1pPr>
          </a:lstStyle>
          <a:p>
            <a:r>
              <a:rPr lang="en-US" dirty="0"/>
              <a:t>Next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55A0D-CB56-437C-8654-B4D7670CA199}"/>
              </a:ext>
            </a:extLst>
          </p:cNvPr>
          <p:cNvGrpSpPr/>
          <p:nvPr userDrawn="1"/>
        </p:nvGrpSpPr>
        <p:grpSpPr>
          <a:xfrm>
            <a:off x="1212714" y="2895600"/>
            <a:ext cx="1279795" cy="1279795"/>
            <a:chOff x="5746615" y="274184"/>
            <a:chExt cx="698770" cy="698770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7F28812-8EFB-41F3-87AD-40953B355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800128" y="289200"/>
              <a:ext cx="626648" cy="629896"/>
            </a:xfrm>
            <a:prstGeom prst="ellipse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F903A2-6CB3-4596-BADC-10AC3DD3FEC4}"/>
                </a:ext>
              </a:extLst>
            </p:cNvPr>
            <p:cNvSpPr/>
            <p:nvPr userDrawn="1"/>
          </p:nvSpPr>
          <p:spPr>
            <a:xfrm>
              <a:off x="5746615" y="274184"/>
              <a:ext cx="698770" cy="698770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C3EE1B5-0DEF-445B-874D-8971C350C9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783076" y="313421"/>
              <a:ext cx="626648" cy="629896"/>
            </a:xfrm>
            <a:prstGeom prst="ellipse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DD3997-FE72-40CB-B02A-01FE3B479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315325" cy="14192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AD8DB-2D7B-462B-9126-9F0816BDB5AD}"/>
              </a:ext>
            </a:extLst>
          </p:cNvPr>
          <p:cNvSpPr txBox="1"/>
          <p:nvPr userDrawn="1"/>
        </p:nvSpPr>
        <p:spPr>
          <a:xfrm>
            <a:off x="1200953" y="3446584"/>
            <a:ext cx="1280160" cy="91440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913392"/>
              </a:avLst>
            </a:prstTxWarp>
            <a:spAutoFit/>
          </a:bodyPr>
          <a:lstStyle/>
          <a:p>
            <a:pPr algn="ctr"/>
            <a:r>
              <a:rPr lang="en-US" b="1" spc="300" dirty="0"/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182233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94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7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05FCB-D897-4BA5-AF8F-8BBB1B48C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73930-84D6-47D2-B40F-F75998C00EBC}"/>
              </a:ext>
            </a:extLst>
          </p:cNvPr>
          <p:cNvSpPr txBox="1"/>
          <p:nvPr/>
        </p:nvSpPr>
        <p:spPr>
          <a:xfrm>
            <a:off x="2724150" y="2515897"/>
            <a:ext cx="6743700" cy="182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1500" b="1" spc="600" dirty="0">
                <a:solidFill>
                  <a:schemeClr val="bg1"/>
                </a:solidFill>
                <a:latin typeface="Avenir Next LT Pro" panose="020B0504020202020204" pitchFamily="34" charset="0"/>
              </a:rPr>
              <a:t>RECAP</a:t>
            </a:r>
          </a:p>
          <a:p>
            <a:pPr algn="ctr">
              <a:lnSpc>
                <a:spcPct val="70000"/>
              </a:lnSpc>
            </a:pPr>
            <a:r>
              <a:rPr lang="en-US" sz="4400" b="1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From Last Lecture</a:t>
            </a:r>
            <a:endParaRPr lang="en-US" sz="11500" b="1" spc="-15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5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thic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FC0E4-8AE8-49A2-A4D0-C4D8E072579E}"/>
              </a:ext>
            </a:extLst>
          </p:cNvPr>
          <p:cNvGrpSpPr/>
          <p:nvPr userDrawn="1"/>
        </p:nvGrpSpPr>
        <p:grpSpPr>
          <a:xfrm>
            <a:off x="11779709" y="4"/>
            <a:ext cx="433421" cy="358604"/>
            <a:chOff x="2611179" y="2441428"/>
            <a:chExt cx="502444" cy="415712"/>
          </a:xfrm>
        </p:grpSpPr>
        <p:sp>
          <p:nvSpPr>
            <p:cNvPr id="12" name="Rectangle: Diagonal Corners Snipped 11">
              <a:extLst>
                <a:ext uri="{FF2B5EF4-FFF2-40B4-BE49-F238E27FC236}">
                  <a16:creationId xmlns:a16="http://schemas.microsoft.com/office/drawing/2014/main" id="{3DAA9D11-FED4-43CA-9777-1AE59AFD02E9}"/>
                </a:ext>
              </a:extLst>
            </p:cNvPr>
            <p:cNvSpPr/>
            <p:nvPr/>
          </p:nvSpPr>
          <p:spPr>
            <a:xfrm rot="5400000">
              <a:off x="2656490" y="2425446"/>
              <a:ext cx="415712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A9B60-6EA9-4948-91E8-138B7CC9770C}"/>
                </a:ext>
              </a:extLst>
            </p:cNvPr>
            <p:cNvSpPr txBox="1"/>
            <p:nvPr/>
          </p:nvSpPr>
          <p:spPr>
            <a:xfrm>
              <a:off x="2611179" y="2447003"/>
              <a:ext cx="502444" cy="392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0000FF"/>
                  </a:solidFill>
                  <a:effectLst/>
                  <a:latin typeface="Roboto"/>
                </a:rPr>
                <a:t>⚖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1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gorithm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ABE852-2095-4483-892B-253A7D71B04F}"/>
              </a:ext>
            </a:extLst>
          </p:cNvPr>
          <p:cNvGrpSpPr/>
          <p:nvPr userDrawn="1"/>
        </p:nvGrpSpPr>
        <p:grpSpPr>
          <a:xfrm>
            <a:off x="11760462" y="0"/>
            <a:ext cx="431616" cy="359288"/>
            <a:chOff x="3016451" y="3161406"/>
            <a:chExt cx="500356" cy="416505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1351086C-2F1B-496D-A0BB-453E7C4F0E50}"/>
                </a:ext>
              </a:extLst>
            </p:cNvPr>
            <p:cNvSpPr/>
            <p:nvPr/>
          </p:nvSpPr>
          <p:spPr>
            <a:xfrm rot="5400000">
              <a:off x="3086266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8D59C-5A50-48F1-B1B6-ADDAB87E2560}"/>
                </a:ext>
              </a:extLst>
            </p:cNvPr>
            <p:cNvSpPr txBox="1"/>
            <p:nvPr/>
          </p:nvSpPr>
          <p:spPr>
            <a:xfrm>
              <a:off x="3016451" y="3185443"/>
              <a:ext cx="447378" cy="392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CC0000"/>
                  </a:solidFill>
                  <a:effectLst/>
                  <a:latin typeface="Avenir Next LT Pro" panose="020B0504020202020204" pitchFamily="34" charset="0"/>
                </a:rPr>
                <a:t>⚒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15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lica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D84F-9A15-4999-9329-682A4035EF34}"/>
              </a:ext>
            </a:extLst>
          </p:cNvPr>
          <p:cNvGrpSpPr/>
          <p:nvPr userDrawn="1"/>
        </p:nvGrpSpPr>
        <p:grpSpPr>
          <a:xfrm>
            <a:off x="11805824" y="-43632"/>
            <a:ext cx="386176" cy="461665"/>
            <a:chOff x="2745283" y="3110828"/>
            <a:chExt cx="447675" cy="535186"/>
          </a:xfrm>
        </p:grpSpPr>
        <p:sp>
          <p:nvSpPr>
            <p:cNvPr id="5" name="Rectangle: Diagonal Corners Snipped 4">
              <a:extLst>
                <a:ext uri="{FF2B5EF4-FFF2-40B4-BE49-F238E27FC236}">
                  <a16:creationId xmlns:a16="http://schemas.microsoft.com/office/drawing/2014/main" id="{9F6134D7-95A9-476A-BB46-F3C6CBE28FE2}"/>
                </a:ext>
              </a:extLst>
            </p:cNvPr>
            <p:cNvSpPr/>
            <p:nvPr/>
          </p:nvSpPr>
          <p:spPr>
            <a:xfrm rot="5400000">
              <a:off x="2762417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1C2D83-F216-44E3-86B8-3695B3AD2FBB}"/>
                </a:ext>
              </a:extLst>
            </p:cNvPr>
            <p:cNvSpPr txBox="1"/>
            <p:nvPr/>
          </p:nvSpPr>
          <p:spPr>
            <a:xfrm>
              <a:off x="2758202" y="3110828"/>
              <a:ext cx="361653" cy="535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0" i="0" u="none" strike="noStrike" dirty="0">
                  <a:ln>
                    <a:solidFill>
                      <a:schemeClr val="tx1"/>
                    </a:solidFill>
                  </a:ln>
                  <a:solidFill>
                    <a:srgbClr val="6AA84F"/>
                  </a:solidFill>
                  <a:effectLst/>
                  <a:latin typeface="Avenir Next LT Pro" panose="020B0504020202020204" pitchFamily="34" charset="0"/>
                </a:rPr>
                <a:t>⚑</a:t>
              </a:r>
              <a:endParaRPr lang="en-US" sz="24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57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DB29-AB95-4105-9E4F-6E4748F634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82929-A492-40BE-AE3F-520F3ED6FA20}"/>
              </a:ext>
            </a:extLst>
          </p:cNvPr>
          <p:cNvSpPr/>
          <p:nvPr/>
        </p:nvSpPr>
        <p:spPr>
          <a:xfrm>
            <a:off x="0" y="-184558"/>
            <a:ext cx="2444097" cy="7164198"/>
          </a:xfrm>
          <a:prstGeom prst="rect">
            <a:avLst/>
          </a:prstGeom>
          <a:solidFill>
            <a:srgbClr val="D73F0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7981218-7110-4AF9-8095-52BC882D52FC}"/>
              </a:ext>
            </a:extLst>
          </p:cNvPr>
          <p:cNvSpPr txBox="1">
            <a:spLocks/>
          </p:cNvSpPr>
          <p:nvPr/>
        </p:nvSpPr>
        <p:spPr>
          <a:xfrm>
            <a:off x="143438" y="146507"/>
            <a:ext cx="2620711" cy="165576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endParaRPr lang="en-US" sz="4000" b="1" spc="-150" dirty="0">
              <a:solidFill>
                <a:schemeClr val="bg1"/>
              </a:solidFill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Today’s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Learning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Objectives</a:t>
            </a:r>
          </a:p>
        </p:txBody>
      </p:sp>
      <p:pic>
        <p:nvPicPr>
          <p:cNvPr id="7" name="Picture 18" descr="Oregon State University - Madison Ave. Collective">
            <a:extLst>
              <a:ext uri="{FF2B5EF4-FFF2-40B4-BE49-F238E27FC236}">
                <a16:creationId xmlns:a16="http://schemas.microsoft.com/office/drawing/2014/main" id="{F7BA9998-603C-4C92-AE23-8B842225C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601" y="5273831"/>
            <a:ext cx="1164894" cy="143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EB49210-9B08-4174-9147-145508AD1DA6}"/>
              </a:ext>
            </a:extLst>
          </p:cNvPr>
          <p:cNvSpPr txBox="1">
            <a:spLocks/>
          </p:cNvSpPr>
          <p:nvPr/>
        </p:nvSpPr>
        <p:spPr>
          <a:xfrm>
            <a:off x="160628" y="18818"/>
            <a:ext cx="2234310" cy="37165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u="sng" spc="-150" dirty="0"/>
              <a:t>CS434 – ML + DM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FC9128-C149-4340-AB33-5756D33E3A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390525"/>
            <a:ext cx="8909050" cy="59610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0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Questions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7"/>
            <a:ext cx="11221496" cy="5847071"/>
          </a:xfrm>
          <a:prstGeom prst="rect">
            <a:avLst/>
          </a:prstGeom>
        </p:spPr>
        <p:txBody>
          <a:bodyPr lIns="274320" tIns="457200" rIns="2743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5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C_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-90547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3640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113543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4029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8"/>
            <a:ext cx="11221496" cy="3601062"/>
          </a:xfrm>
          <a:prstGeom prst="rect">
            <a:avLst/>
          </a:prstGeom>
        </p:spPr>
        <p:txBody>
          <a:bodyPr lIns="274320" tIns="274320" rIns="274320" anchor="ctr"/>
          <a:lstStyle>
            <a:lvl1pPr marL="0" indent="0" algn="ctr">
              <a:buNone/>
              <a:defRPr sz="24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8DFC11-0A57-4417-96F4-F21440FCBA8A}"/>
              </a:ext>
            </a:extLst>
          </p:cNvPr>
          <p:cNvSpPr/>
          <p:nvPr userDrawn="1"/>
        </p:nvSpPr>
        <p:spPr>
          <a:xfrm>
            <a:off x="608848" y="4371143"/>
            <a:ext cx="5363556" cy="1013255"/>
          </a:xfrm>
          <a:prstGeom prst="roundRect">
            <a:avLst/>
          </a:prstGeom>
          <a:solidFill>
            <a:srgbClr val="9BE5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A7E196-73A2-453A-9E97-C87612E601B6}"/>
              </a:ext>
            </a:extLst>
          </p:cNvPr>
          <p:cNvSpPr/>
          <p:nvPr userDrawn="1"/>
        </p:nvSpPr>
        <p:spPr>
          <a:xfrm>
            <a:off x="608848" y="5512962"/>
            <a:ext cx="5363556" cy="1013255"/>
          </a:xfrm>
          <a:prstGeom prst="roundRect">
            <a:avLst/>
          </a:prstGeom>
          <a:solidFill>
            <a:srgbClr val="81FFB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9B121F-8CF3-40AC-B87A-29A49F7A4B94}"/>
              </a:ext>
            </a:extLst>
          </p:cNvPr>
          <p:cNvSpPr/>
          <p:nvPr userDrawn="1"/>
        </p:nvSpPr>
        <p:spPr>
          <a:xfrm>
            <a:off x="6283333" y="4367748"/>
            <a:ext cx="5363556" cy="1013255"/>
          </a:xfrm>
          <a:prstGeom prst="roundRect">
            <a:avLst/>
          </a:prstGeom>
          <a:solidFill>
            <a:srgbClr val="FF7D7D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4123F1-8A57-4B19-95FA-018A8E3D7774}"/>
              </a:ext>
            </a:extLst>
          </p:cNvPr>
          <p:cNvSpPr/>
          <p:nvPr userDrawn="1"/>
        </p:nvSpPr>
        <p:spPr>
          <a:xfrm>
            <a:off x="6283333" y="5509567"/>
            <a:ext cx="5363556" cy="1013255"/>
          </a:xfrm>
          <a:prstGeom prst="roundRect">
            <a:avLst/>
          </a:prstGeom>
          <a:solidFill>
            <a:srgbClr val="FFFFA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84D071-BB72-4AB2-9B14-817DB6E4640D}"/>
              </a:ext>
            </a:extLst>
          </p:cNvPr>
          <p:cNvSpPr/>
          <p:nvPr userDrawn="1"/>
        </p:nvSpPr>
        <p:spPr>
          <a:xfrm>
            <a:off x="386412" y="4674685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DF69E2-79C3-4F4F-BC35-BD084B42F457}"/>
              </a:ext>
            </a:extLst>
          </p:cNvPr>
          <p:cNvSpPr/>
          <p:nvPr userDrawn="1"/>
        </p:nvSpPr>
        <p:spPr>
          <a:xfrm>
            <a:off x="6144577" y="4674684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B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118DBF-80C5-4B97-8E0B-BD4EF19DC43E}"/>
              </a:ext>
            </a:extLst>
          </p:cNvPr>
          <p:cNvSpPr/>
          <p:nvPr userDrawn="1"/>
        </p:nvSpPr>
        <p:spPr>
          <a:xfrm>
            <a:off x="400071" y="5830842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8B9258-1675-4A1C-8CA4-E72FE7EBA5DF}"/>
              </a:ext>
            </a:extLst>
          </p:cNvPr>
          <p:cNvSpPr/>
          <p:nvPr userDrawn="1"/>
        </p:nvSpPr>
        <p:spPr>
          <a:xfrm>
            <a:off x="6122695" y="5830841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E3901E0-C842-423E-BBC6-6544F8CE00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0724" y="4410765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0F83A56-5AAF-4516-BF8C-BA083C02A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0532" y="4410765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5501B0B-27B0-420B-B8AD-D97E9AAA04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9932" y="5538737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56C570A0-1D1E-41D1-9876-A19DA201F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9740" y="5538737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4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earch Showcase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 Showcase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24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nip Diagonal Corner Rectangle 8"/>
          <p:cNvSpPr/>
          <p:nvPr/>
        </p:nvSpPr>
        <p:spPr>
          <a:xfrm flipH="1">
            <a:off x="11786616" y="6534181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>
            <a:off x="0" y="6492875"/>
            <a:ext cx="1041149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CS 434</a:t>
            </a:r>
          </a:p>
        </p:txBody>
      </p:sp>
      <p:sp>
        <p:nvSpPr>
          <p:cNvPr id="8" name="Snip Diagonal Corner Rectangle 7"/>
          <p:cNvSpPr/>
          <p:nvPr/>
        </p:nvSpPr>
        <p:spPr>
          <a:xfrm flipH="1">
            <a:off x="0" y="0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18" descr="Oregon State University - Madison Ave. Collective">
            <a:extLst>
              <a:ext uri="{FF2B5EF4-FFF2-40B4-BE49-F238E27FC236}">
                <a16:creationId xmlns:a16="http://schemas.microsoft.com/office/drawing/2014/main" id="{D316C1F0-6231-4A3E-9FB1-05A86CF42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1990" y="40760"/>
            <a:ext cx="229795" cy="28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2919E-90F0-48EB-A57A-5451A1CD1C2B}"/>
              </a:ext>
            </a:extLst>
          </p:cNvPr>
          <p:cNvSpPr txBox="1"/>
          <p:nvPr userDrawn="1"/>
        </p:nvSpPr>
        <p:spPr>
          <a:xfrm>
            <a:off x="5606199" y="6675437"/>
            <a:ext cx="979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venir Next LT Pro" panose="020B0504020202020204" pitchFamily="34" charset="0"/>
              </a:rPr>
              <a:t>© Stefan Lee</a:t>
            </a:r>
          </a:p>
        </p:txBody>
      </p:sp>
    </p:spTree>
    <p:extLst>
      <p:ext uri="{BB962C8B-B14F-4D97-AF65-F5344CB8AC3E}">
        <p14:creationId xmlns:p14="http://schemas.microsoft.com/office/powerpoint/2010/main" val="90344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6" r:id="rId4"/>
    <p:sldLayoutId id="2147483677" r:id="rId5"/>
    <p:sldLayoutId id="2147483673" r:id="rId6"/>
    <p:sldLayoutId id="2147483674" r:id="rId7"/>
    <p:sldLayoutId id="2147483680" r:id="rId8"/>
    <p:sldLayoutId id="2147483675" r:id="rId9"/>
    <p:sldLayoutId id="2147483678" r:id="rId10"/>
    <p:sldLayoutId id="2147483679" r:id="rId11"/>
    <p:sldLayoutId id="214748368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venir Next LT Pro" panose="020B0504020202020204" pitchFamily="34" charset="0"/>
          <a:ea typeface="Avenir Next LT Pro" panose="020B0504020202020204" pitchFamily="34" charset="0"/>
          <a:cs typeface="Avenir Next LT Pro" panose="020B05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10" Type="http://schemas.openxmlformats.org/officeDocument/2006/relationships/image" Target="../media/image7.svg"/><Relationship Id="rId4" Type="http://schemas.openxmlformats.org/officeDocument/2006/relationships/image" Target="../media/image170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hyperlink" Target="https://en.wikipedia.org/wiki/Proofs_involving_the_Moore%E2%80%93Penrose_inverse#Least-squares_minimization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eogebra.org/m/xC6zq7Zv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jpe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3.png"/><Relationship Id="rId4" Type="http://schemas.openxmlformats.org/officeDocument/2006/relationships/hyperlink" Target="https://math.stackexchange.com/questions/335306/why-are-additional-constraint-and-penalty-term-equivalent-in-ridge-regressio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NUL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0.png"/><Relationship Id="rId7" Type="http://schemas.openxmlformats.org/officeDocument/2006/relationships/image" Target="../media/image113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82.png"/><Relationship Id="rId16" Type="http://schemas.openxmlformats.org/officeDocument/2006/relationships/image" Target="NULL"/><Relationship Id="rId1" Type="http://schemas.openxmlformats.org/officeDocument/2006/relationships/slideLayout" Target="../slideLayouts/slideLayout4.xml"/><Relationship Id="rId11" Type="http://schemas.openxmlformats.org/officeDocument/2006/relationships/image" Target="NULL"/><Relationship Id="rId15" Type="http://schemas.openxmlformats.org/officeDocument/2006/relationships/image" Target="../media/image1170.png"/><Relationship Id="rId1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0.png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4.png"/><Relationship Id="rId4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7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9462-2E8A-4069-9BD7-720964E16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450" y="1122363"/>
            <a:ext cx="10071100" cy="2387600"/>
          </a:xfrm>
        </p:spPr>
        <p:txBody>
          <a:bodyPr lIns="0" rIns="0"/>
          <a:lstStyle/>
          <a:p>
            <a:r>
              <a:rPr lang="en-US" b="1" dirty="0"/>
              <a:t>Machine Learning </a:t>
            </a:r>
            <a:br>
              <a:rPr lang="en-US" b="1" dirty="0"/>
            </a:br>
            <a:r>
              <a:rPr lang="en-US" b="1" dirty="0"/>
              <a:t>and Data Mining</a:t>
            </a:r>
            <a:endParaRPr lang="en-US" b="1" strike="sngStri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7452-5743-4F4A-9B65-4D5F146FE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2.2: Basis Functions, Regularization, and Logistic Regression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64CAFBF-F4D7-4817-86F0-3C0E46CA6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3" y="5516004"/>
            <a:ext cx="1067437" cy="10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36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Our “generative story” for this data:</a:t>
            </a:r>
            <a:endParaRPr lang="en-US" sz="28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169159" y="359695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/>
              <p:nvPr/>
            </p:nvSpPr>
            <p:spPr>
              <a:xfrm rot="20339305">
                <a:off x="1550912" y="4316666"/>
                <a:ext cx="3836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9305">
                <a:off x="1550912" y="4316666"/>
                <a:ext cx="38368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2ACDD4-0A81-49E8-A26E-413EFC2E5467}"/>
              </a:ext>
            </a:extLst>
          </p:cNvPr>
          <p:cNvCxnSpPr>
            <a:cxnSpLocks/>
          </p:cNvCxnSpPr>
          <p:nvPr/>
        </p:nvCxnSpPr>
        <p:spPr>
          <a:xfrm flipV="1">
            <a:off x="1782147" y="2248533"/>
            <a:ext cx="8128897" cy="31725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88E76-161C-4BE4-8042-6F94BBC6551E}"/>
              </a:ext>
            </a:extLst>
          </p:cNvPr>
          <p:cNvCxnSpPr/>
          <p:nvPr/>
        </p:nvCxnSpPr>
        <p:spPr>
          <a:xfrm>
            <a:off x="1601221" y="5561045"/>
            <a:ext cx="7744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8CDEFB-22E8-4507-B1CF-99D7322069DF}"/>
                  </a:ext>
                </a:extLst>
              </p:cNvPr>
              <p:cNvSpPr txBox="1"/>
              <p:nvPr/>
            </p:nvSpPr>
            <p:spPr>
              <a:xfrm>
                <a:off x="9432271" y="5345601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8CDEFB-22E8-4507-B1CF-99D73220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271" y="5345601"/>
                <a:ext cx="39213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C35FDB-74F6-4769-8360-B32E092C5B4A}"/>
              </a:ext>
            </a:extLst>
          </p:cNvPr>
          <p:cNvCxnSpPr>
            <a:cxnSpLocks/>
          </p:cNvCxnSpPr>
          <p:nvPr/>
        </p:nvCxnSpPr>
        <p:spPr>
          <a:xfrm flipV="1">
            <a:off x="1601221" y="2248533"/>
            <a:ext cx="0" cy="331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44178-8F9E-42CE-AC18-DF6784F8DE01}"/>
                  </a:ext>
                </a:extLst>
              </p:cNvPr>
              <p:cNvSpPr txBox="1"/>
              <p:nvPr/>
            </p:nvSpPr>
            <p:spPr>
              <a:xfrm>
                <a:off x="1209090" y="2153692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44178-8F9E-42CE-AC18-DF6784F8D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090" y="2153692"/>
                <a:ext cx="39213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813E7-2887-47B9-9695-FB7ED42BA361}"/>
                  </a:ext>
                </a:extLst>
              </p:cNvPr>
              <p:cNvSpPr txBox="1"/>
              <p:nvPr/>
            </p:nvSpPr>
            <p:spPr>
              <a:xfrm>
                <a:off x="6282612" y="5561044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813E7-2887-47B9-9695-FB7ED42B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12" y="5561044"/>
                <a:ext cx="3921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E66301-BA35-4890-9FA0-4AC914CCFA63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6456784" y="3621089"/>
            <a:ext cx="21894" cy="19399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6" name="Picture 2" descr="The Shape of Doom">
            <a:extLst>
              <a:ext uri="{FF2B5EF4-FFF2-40B4-BE49-F238E27FC236}">
                <a16:creationId xmlns:a16="http://schemas.microsoft.com/office/drawing/2014/main" id="{F6A06306-70A8-40E7-A408-F8FB8B5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04783" y="3280513"/>
            <a:ext cx="1939953" cy="6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7B5DF37F-E259-4FA0-94CB-B153BB15C358}"/>
              </a:ext>
            </a:extLst>
          </p:cNvPr>
          <p:cNvSpPr/>
          <p:nvPr/>
        </p:nvSpPr>
        <p:spPr>
          <a:xfrm>
            <a:off x="6375100" y="2902076"/>
            <a:ext cx="163367" cy="16336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70E747-6C90-493D-821F-6829236D6652}"/>
              </a:ext>
            </a:extLst>
          </p:cNvPr>
          <p:cNvCxnSpPr>
            <a:cxnSpLocks/>
            <a:stCxn id="36866" idx="0"/>
            <a:endCxn id="36866" idx="2"/>
          </p:cNvCxnSpPr>
          <p:nvPr/>
        </p:nvCxnSpPr>
        <p:spPr>
          <a:xfrm flipH="1">
            <a:off x="6458321" y="3596952"/>
            <a:ext cx="63287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2E183C-5296-441D-A4BD-B239B914DAAB}"/>
                  </a:ext>
                </a:extLst>
              </p:cNvPr>
              <p:cNvSpPr txBox="1"/>
              <p:nvPr/>
            </p:nvSpPr>
            <p:spPr>
              <a:xfrm>
                <a:off x="4280822" y="1387600"/>
                <a:ext cx="3836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2E183C-5296-441D-A4BD-B239B914D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822" y="1387600"/>
                <a:ext cx="383681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567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Okay. </a:t>
            </a:r>
            <a:r>
              <a:rPr lang="en-US" sz="28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Still not seeing why we care? Let’s start doing MLE.</a:t>
            </a:r>
            <a:endParaRPr lang="en-US" sz="28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386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/>
              <p:nvPr/>
            </p:nvSpPr>
            <p:spPr>
              <a:xfrm>
                <a:off x="2943721" y="2055330"/>
                <a:ext cx="873538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21" y="2055330"/>
                <a:ext cx="873538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F13684-C028-4293-83D2-698F183075E7}"/>
                  </a:ext>
                </a:extLst>
              </p:cNvPr>
              <p:cNvSpPr txBox="1"/>
              <p:nvPr/>
            </p:nvSpPr>
            <p:spPr>
              <a:xfrm>
                <a:off x="-641640" y="3439403"/>
                <a:ext cx="11458275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F13684-C028-4293-83D2-698F18307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1640" y="3439403"/>
                <a:ext cx="11458275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FF6BB-C9AF-4741-AF5B-6A4A118ADEDB}"/>
                  </a:ext>
                </a:extLst>
              </p:cNvPr>
              <p:cNvSpPr txBox="1"/>
              <p:nvPr/>
            </p:nvSpPr>
            <p:spPr>
              <a:xfrm>
                <a:off x="512745" y="2987362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sz="18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likelihood</a:t>
                </a:r>
                <a:r>
                  <a:rPr lang="en-US" sz="1800" b="1" dirty="0">
                    <a:latin typeface="Avenir Next LT Pro" panose="020B0504020202020204" pitchFamily="34" charset="0"/>
                  </a:rPr>
                  <a:t> of the training data as a function of parameters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dirty="0">
                    <a:latin typeface="Avenir Next LT Pro" panose="020B05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FF6BB-C9AF-4741-AF5B-6A4A118A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2987362"/>
                <a:ext cx="8463303" cy="369332"/>
              </a:xfrm>
              <a:prstGeom prst="rect">
                <a:avLst/>
              </a:prstGeom>
              <a:blipFill>
                <a:blip r:embed="rId4"/>
                <a:stretch>
                  <a:fillRect l="-57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DA46CA-A5BE-4C8B-B6AB-3F5CB592B4C4}"/>
                  </a:ext>
                </a:extLst>
              </p:cNvPr>
              <p:cNvSpPr txBox="1"/>
              <p:nvPr/>
            </p:nvSpPr>
            <p:spPr>
              <a:xfrm>
                <a:off x="512900" y="1316403"/>
                <a:ext cx="11458275" cy="416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 assume the above conditional probability.</a:t>
                </a:r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DA46CA-A5BE-4C8B-B6AB-3F5CB592B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1316403"/>
                <a:ext cx="11458275" cy="416974"/>
              </a:xfrm>
              <a:prstGeom prst="rect">
                <a:avLst/>
              </a:prstGeom>
              <a:blipFill>
                <a:blip r:embed="rId5"/>
                <a:stretch>
                  <a:fillRect l="-532" t="-441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E00CAA6-DCEC-455F-8046-4B6BFE208FC6}"/>
              </a:ext>
            </a:extLst>
          </p:cNvPr>
          <p:cNvSpPr txBox="1"/>
          <p:nvPr/>
        </p:nvSpPr>
        <p:spPr>
          <a:xfrm>
            <a:off x="512744" y="4629047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Yikes. Let’s apply a log and write the log-likelihood to clean this up:</a:t>
            </a:r>
            <a:endParaRPr lang="en-US" sz="18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A4559C-D892-492E-A637-148919F15E26}"/>
                  </a:ext>
                </a:extLst>
              </p:cNvPr>
              <p:cNvSpPr txBox="1"/>
              <p:nvPr/>
            </p:nvSpPr>
            <p:spPr>
              <a:xfrm>
                <a:off x="366863" y="5179283"/>
                <a:ext cx="11458275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𝓛𝓛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A4559C-D892-492E-A637-148919F15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5179283"/>
                <a:ext cx="11458275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F33E92-F680-45EC-B633-820F49398730}"/>
              </a:ext>
            </a:extLst>
          </p:cNvPr>
          <p:cNvSpPr txBox="1"/>
          <p:nvPr/>
        </p:nvSpPr>
        <p:spPr>
          <a:xfrm>
            <a:off x="512899" y="2093673"/>
            <a:ext cx="27827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Model assumption: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40962" name="Picture 2" descr="What Is the Expanding Brain Meme? | POPSUGAR Middle East Tech">
            <a:extLst>
              <a:ext uri="{FF2B5EF4-FFF2-40B4-BE49-F238E27FC236}">
                <a16:creationId xmlns:a16="http://schemas.microsoft.com/office/drawing/2014/main" id="{D244C995-9723-47BE-904B-F16C8A076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4830" b="31428"/>
          <a:stretch/>
        </p:blipFill>
        <p:spPr bwMode="auto">
          <a:xfrm flipH="1">
            <a:off x="11289615" y="-12966"/>
            <a:ext cx="903129" cy="60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614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5313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FF6BB-C9AF-4741-AF5B-6A4A118ADEDB}"/>
              </a:ext>
            </a:extLst>
          </p:cNvPr>
          <p:cNvSpPr txBox="1"/>
          <p:nvPr/>
        </p:nvSpPr>
        <p:spPr>
          <a:xfrm>
            <a:off x="512745" y="753459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Wait… </a:t>
            </a:r>
            <a:r>
              <a:rPr lang="en-US" sz="18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this part</a:t>
            </a:r>
            <a:r>
              <a:rPr lang="en-US" sz="1800" b="1" dirty="0">
                <a:latin typeface="Avenir Next LT Pro" panose="020B0504020202020204" pitchFamily="34" charset="0"/>
              </a:rPr>
              <a:t> is looking familiar...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C48C3D-81C8-4509-9BF8-14A8AD0C0E0F}"/>
                  </a:ext>
                </a:extLst>
              </p:cNvPr>
              <p:cNvSpPr txBox="1"/>
              <p:nvPr/>
            </p:nvSpPr>
            <p:spPr>
              <a:xfrm>
                <a:off x="366863" y="1396238"/>
                <a:ext cx="11458275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𝓛𝓛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C48C3D-81C8-4509-9BF8-14A8AD0C0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1396238"/>
                <a:ext cx="11458275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FD73D54-1451-40C2-A74D-9EEC094961DF}"/>
              </a:ext>
            </a:extLst>
          </p:cNvPr>
          <p:cNvSpPr txBox="1"/>
          <p:nvPr/>
        </p:nvSpPr>
        <p:spPr>
          <a:xfrm>
            <a:off x="512745" y="3230138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How do we maximize this log-likelihood with respect to 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6D67D7-AD96-42EA-BA81-7FE39FE6D3B7}"/>
                  </a:ext>
                </a:extLst>
              </p:cNvPr>
              <p:cNvSpPr txBox="1"/>
              <p:nvPr/>
            </p:nvSpPr>
            <p:spPr>
              <a:xfrm>
                <a:off x="328341" y="4189202"/>
                <a:ext cx="11458275" cy="481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is</a:t>
                </a:r>
                <a:r>
                  <a:rPr lang="en-US" sz="2400" b="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 as small as possible</a:t>
                </a:r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6D67D7-AD96-42EA-BA81-7FE39FE6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1" y="4189202"/>
                <a:ext cx="11458275" cy="481863"/>
              </a:xfrm>
              <a:prstGeom prst="rect">
                <a:avLst/>
              </a:prstGeom>
              <a:blipFill>
                <a:blip r:embed="rId3"/>
                <a:stretch>
                  <a:fillRect t="-5063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5015DA4-D66F-4BB3-A00F-35FB1B27722C}"/>
              </a:ext>
            </a:extLst>
          </p:cNvPr>
          <p:cNvSpPr txBox="1"/>
          <p:nvPr/>
        </p:nvSpPr>
        <p:spPr>
          <a:xfrm>
            <a:off x="21849" y="5093254"/>
            <a:ext cx="121483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latin typeface="Avenir Next LT Pro" panose="020B0504020202020204" pitchFamily="34" charset="0"/>
              </a:rPr>
              <a:t>AKA find weights that minimize the sum of squared error! </a:t>
            </a:r>
          </a:p>
          <a:p>
            <a:pPr algn="ctr"/>
            <a:r>
              <a:rPr lang="en-US" sz="2800" b="1" dirty="0">
                <a:latin typeface="Avenir Next LT Pro" panose="020B0504020202020204" pitchFamily="34" charset="0"/>
              </a:rPr>
              <a:t>Linear regression is just MLE of a linear model with Gaussian noise!</a:t>
            </a:r>
          </a:p>
        </p:txBody>
      </p:sp>
      <p:pic>
        <p:nvPicPr>
          <p:cNvPr id="39938" name="Picture 2" descr="What Is the Expanding Brain Meme? | POPSUGAR Middle East Tech">
            <a:extLst>
              <a:ext uri="{FF2B5EF4-FFF2-40B4-BE49-F238E27FC236}">
                <a16:creationId xmlns:a16="http://schemas.microsoft.com/office/drawing/2014/main" id="{62A1A428-7786-4A4E-8717-52075432D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0885" b="-1"/>
          <a:stretch/>
        </p:blipFill>
        <p:spPr bwMode="auto">
          <a:xfrm flipH="1">
            <a:off x="10957297" y="1921"/>
            <a:ext cx="1234703" cy="7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Amazon.com: THE LOUDEST AIRHORN PRO: Appstore for Android">
            <a:extLst>
              <a:ext uri="{FF2B5EF4-FFF2-40B4-BE49-F238E27FC236}">
                <a16:creationId xmlns:a16="http://schemas.microsoft.com/office/drawing/2014/main" id="{9A7182E5-0334-4E44-AEE5-826F61E5D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15600" y="4281220"/>
            <a:ext cx="1203649" cy="12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Amazon.com: THE LOUDEST AIRHORN PRO: Appstore for Android">
            <a:extLst>
              <a:ext uri="{FF2B5EF4-FFF2-40B4-BE49-F238E27FC236}">
                <a16:creationId xmlns:a16="http://schemas.microsoft.com/office/drawing/2014/main" id="{FDC3BBB0-AAE2-452C-9047-9E66B749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" y="4291492"/>
            <a:ext cx="1203649" cy="12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210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AE89-9FDE-4014-88D0-D5B05EFD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07CDBE-F357-40B1-8446-E738C1A03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13</a:t>
            </a:fld>
            <a:endParaRPr lang="en-US"/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A9FCCCA4-1A36-47B3-BA7F-24753BC3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4" y="2130838"/>
            <a:ext cx="7261508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51DAE6-9002-4834-BF33-8060FDB77BB1}"/>
              </a:ext>
            </a:extLst>
          </p:cNvPr>
          <p:cNvSpPr txBox="1"/>
          <p:nvPr/>
        </p:nvSpPr>
        <p:spPr>
          <a:xfrm>
            <a:off x="512745" y="647700"/>
            <a:ext cx="11047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You:</a:t>
            </a:r>
            <a:r>
              <a:rPr lang="en-US" sz="2400" dirty="0">
                <a:latin typeface="Avenir Next LT Pro" panose="020B0504020202020204" pitchFamily="34" charset="0"/>
              </a:rPr>
              <a:t> It’s just fitting straight lines. Boring.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FCA2E-D85E-4382-AB7C-DEC828EEAF99}"/>
              </a:ext>
            </a:extLst>
          </p:cNvPr>
          <p:cNvSpPr txBox="1"/>
          <p:nvPr/>
        </p:nvSpPr>
        <p:spPr>
          <a:xfrm>
            <a:off x="512745" y="1560719"/>
            <a:ext cx="11047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Me: </a:t>
            </a:r>
            <a:r>
              <a:rPr lang="en-US" sz="2400" dirty="0">
                <a:latin typeface="Avenir Next LT Pro" panose="020B0504020202020204" pitchFamily="34" charset="0"/>
              </a:rPr>
              <a:t>I fit this with least-squares linear regression too.  Tune in next time.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73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Wrapping up a few details about OLS.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How can we use least-squares regression to fit more complex functions?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polynomial regression?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More generally, how can we learn linear functions over basis functions?</a:t>
            </a:r>
            <a:endParaRPr lang="en-US" sz="2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regularization?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logistic regression?</a:t>
            </a:r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861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CF23-3DF7-4757-BF65-4A3A1E8B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Nomenclature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A8EAE-CABF-4A01-AC20-000A2B039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6F141-46DB-4541-8000-1B71B2FC6854}"/>
              </a:ext>
            </a:extLst>
          </p:cNvPr>
          <p:cNvSpPr txBox="1"/>
          <p:nvPr/>
        </p:nvSpPr>
        <p:spPr>
          <a:xfrm>
            <a:off x="512744" y="1489066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Last time we were talking about linear regression and proposed the objective: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B5A6E-696A-4BCD-A9ED-3A03E14FABB4}"/>
              </a:ext>
            </a:extLst>
          </p:cNvPr>
          <p:cNvSpPr txBox="1"/>
          <p:nvPr/>
        </p:nvSpPr>
        <p:spPr>
          <a:xfrm>
            <a:off x="508415" y="3268882"/>
            <a:ext cx="11273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This is often referred to as “ordinary least squares” or OLS regression. Usually when someone says “linear regression” this is what they mean.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A7AE48-45F1-4432-B0EA-921103A04032}"/>
                  </a:ext>
                </a:extLst>
              </p:cNvPr>
              <p:cNvSpPr txBox="1"/>
              <p:nvPr/>
            </p:nvSpPr>
            <p:spPr>
              <a:xfrm>
                <a:off x="3661306" y="2384838"/>
                <a:ext cx="49680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A7AE48-45F1-4432-B0EA-921103A04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306" y="2384838"/>
                <a:ext cx="496809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02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9CCF23-3DF7-4757-BF65-4A3A1E8BF5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Invertibility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9CCF23-3DF7-4757-BF65-4A3A1E8B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3275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A8EAE-CABF-4A01-AC20-000A2B039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6F141-46DB-4541-8000-1B71B2FC6854}"/>
              </a:ext>
            </a:extLst>
          </p:cNvPr>
          <p:cNvSpPr txBox="1"/>
          <p:nvPr/>
        </p:nvSpPr>
        <p:spPr>
          <a:xfrm>
            <a:off x="512744" y="641341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Solution to Ordinary Least Squares (OLS) where X is a n-by-d data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23B2F9-5807-4761-AB85-C19D64933C9C}"/>
                  </a:ext>
                </a:extLst>
              </p:cNvPr>
              <p:cNvSpPr txBox="1"/>
              <p:nvPr/>
            </p:nvSpPr>
            <p:spPr>
              <a:xfrm>
                <a:off x="3075580" y="1396703"/>
                <a:ext cx="61395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23B2F9-5807-4761-AB85-C19D6493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580" y="1396703"/>
                <a:ext cx="613954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9B5A6E-696A-4BCD-A9ED-3A03E14FABB4}"/>
                  </a:ext>
                </a:extLst>
              </p:cNvPr>
              <p:cNvSpPr txBox="1"/>
              <p:nvPr/>
            </p:nvSpPr>
            <p:spPr>
              <a:xfrm>
                <a:off x="508415" y="2421157"/>
                <a:ext cx="112738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Problem: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always invertible? </a:t>
                </a:r>
                <a:r>
                  <a:rPr lang="en-US" sz="2400" i="1" u="sng" dirty="0">
                    <a:latin typeface="Avenir Next LT Pro" panose="020B0504020202020204" pitchFamily="34" charset="0"/>
                  </a:rPr>
                  <a:t>Nope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. To be invertible, matrix must be full rank (i.e., have no linearly dependent columns).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9B5A6E-696A-4BCD-A9ED-3A03E14FA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15" y="2421157"/>
                <a:ext cx="11273871" cy="830997"/>
              </a:xfrm>
              <a:prstGeom prst="rect">
                <a:avLst/>
              </a:prstGeom>
              <a:blipFill>
                <a:blip r:embed="rId5"/>
                <a:stretch>
                  <a:fillRect l="-811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472950-860D-409D-A8A8-D1193ACC702E}"/>
                  </a:ext>
                </a:extLst>
              </p:cNvPr>
              <p:cNvSpPr txBox="1"/>
              <p:nvPr/>
            </p:nvSpPr>
            <p:spPr>
              <a:xfrm>
                <a:off x="459064" y="3579592"/>
                <a:ext cx="11273871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𝑹𝒂𝒏𝒌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𝑹𝒂𝒏𝒌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472950-860D-409D-A8A8-D1193ACC7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64" y="3579592"/>
                <a:ext cx="11273871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B3A3C7-5567-4E08-90DF-2404C0B42FAE}"/>
                  </a:ext>
                </a:extLst>
              </p:cNvPr>
              <p:cNvSpPr txBox="1"/>
              <p:nvPr/>
            </p:nvSpPr>
            <p:spPr>
              <a:xfrm>
                <a:off x="508414" y="4540856"/>
                <a:ext cx="112738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If X is full rank,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is too.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B3A3C7-5567-4E08-90DF-2404C0B4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14" y="4540856"/>
                <a:ext cx="11273871" cy="461665"/>
              </a:xfrm>
              <a:prstGeom prst="rect">
                <a:avLst/>
              </a:prstGeom>
              <a:blipFill>
                <a:blip r:embed="rId7"/>
                <a:stretch>
                  <a:fillRect l="-811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A92088-4CCC-4090-9EA0-02E16636BEAD}"/>
                  </a:ext>
                </a:extLst>
              </p:cNvPr>
              <p:cNvSpPr txBox="1"/>
              <p:nvPr/>
            </p:nvSpPr>
            <p:spPr>
              <a:xfrm>
                <a:off x="459064" y="5707481"/>
                <a:ext cx="11273871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𝑹𝒂𝒏𝒌</m:t>
                      </m:r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𝑹𝒂𝒏𝒌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𝒎𝒊𝒏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A92088-4CCC-4090-9EA0-02E16636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64" y="5707481"/>
                <a:ext cx="11273871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Arrow: Slight curve with solid fill">
            <a:extLst>
              <a:ext uri="{FF2B5EF4-FFF2-40B4-BE49-F238E27FC236}">
                <a16:creationId xmlns:a16="http://schemas.microsoft.com/office/drawing/2014/main" id="{0E99BF80-869B-43AE-9483-0B91F4B748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100000">
            <a:off x="7743742" y="5050106"/>
            <a:ext cx="678157" cy="6781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036D82-F8C9-4207-A96B-C3A4FFFF1431}"/>
              </a:ext>
            </a:extLst>
          </p:cNvPr>
          <p:cNvSpPr txBox="1"/>
          <p:nvPr/>
        </p:nvSpPr>
        <p:spPr>
          <a:xfrm>
            <a:off x="8312882" y="4569391"/>
            <a:ext cx="3609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If n &lt; d then Rank(X</a:t>
            </a:r>
            <a:r>
              <a:rPr lang="en-US" sz="2000" b="1" baseline="30000" dirty="0">
                <a:solidFill>
                  <a:srgbClr val="D73F09"/>
                </a:solidFill>
                <a:latin typeface="Avenir Next LT Pro" panose="020B0504020202020204" pitchFamily="34" charset="0"/>
              </a:rPr>
              <a:t>T</a:t>
            </a:r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X) &lt; d.</a:t>
            </a:r>
          </a:p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If I have fewer data points than dimensions, no inverse.</a:t>
            </a:r>
          </a:p>
        </p:txBody>
      </p:sp>
    </p:spTree>
    <p:extLst>
      <p:ext uri="{BB962C8B-B14F-4D97-AF65-F5344CB8AC3E}">
        <p14:creationId xmlns:p14="http://schemas.microsoft.com/office/powerpoint/2010/main" val="131822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9CCF23-3DF7-4757-BF65-4A3A1E8BF5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Invertibility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9CCF23-3DF7-4757-BF65-4A3A1E8B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3275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A8EAE-CABF-4A01-AC20-000A2B039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6F141-46DB-4541-8000-1B71B2FC6854}"/>
              </a:ext>
            </a:extLst>
          </p:cNvPr>
          <p:cNvSpPr txBox="1"/>
          <p:nvPr/>
        </p:nvSpPr>
        <p:spPr>
          <a:xfrm>
            <a:off x="512744" y="641341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Solution to Ordinary Least Squares (OLS) where X is a n-by-d data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23B2F9-5807-4761-AB85-C19D64933C9C}"/>
                  </a:ext>
                </a:extLst>
              </p:cNvPr>
              <p:cNvSpPr txBox="1"/>
              <p:nvPr/>
            </p:nvSpPr>
            <p:spPr>
              <a:xfrm>
                <a:off x="3075580" y="1396703"/>
                <a:ext cx="61395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23B2F9-5807-4761-AB85-C19D64933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580" y="1396703"/>
                <a:ext cx="613954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036D82-F8C9-4207-A96B-C3A4FFFF1431}"/>
                  </a:ext>
                </a:extLst>
              </p:cNvPr>
              <p:cNvSpPr txBox="1"/>
              <p:nvPr/>
            </p:nvSpPr>
            <p:spPr>
              <a:xfrm>
                <a:off x="3768087" y="2316729"/>
                <a:ext cx="52908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:r>
                  <a:rPr lang="en-US" sz="24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Moore-Penrose </a:t>
                </a:r>
                <a:r>
                  <a:rPr lang="en-US" sz="2400" b="1" dirty="0" err="1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Psuedo</a:t>
                </a:r>
                <a:r>
                  <a:rPr lang="en-US" sz="24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-Inverse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036D82-F8C9-4207-A96B-C3A4FFFF1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087" y="2316729"/>
                <a:ext cx="5290825" cy="461665"/>
              </a:xfrm>
              <a:prstGeom prst="rect">
                <a:avLst/>
              </a:prstGeom>
              <a:blipFill>
                <a:blip r:embed="rId4"/>
                <a:stretch>
                  <a:fillRect l="-126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62290CE-E7D2-407E-BE1D-4BFCE17FE582}"/>
              </a:ext>
            </a:extLst>
          </p:cNvPr>
          <p:cNvSpPr/>
          <p:nvPr/>
        </p:nvSpPr>
        <p:spPr>
          <a:xfrm rot="16200000">
            <a:off x="6320951" y="1152051"/>
            <a:ext cx="185098" cy="1676400"/>
          </a:xfrm>
          <a:prstGeom prst="leftBrace">
            <a:avLst/>
          </a:prstGeom>
          <a:ln w="38100">
            <a:solidFill>
              <a:srgbClr val="D73F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779AC-2946-45E7-9ECE-5FAAAC66932E}"/>
              </a:ext>
            </a:extLst>
          </p:cNvPr>
          <p:cNvSpPr txBox="1"/>
          <p:nvPr/>
        </p:nvSpPr>
        <p:spPr>
          <a:xfrm>
            <a:off x="464124" y="3098703"/>
            <a:ext cx="11273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Moore-Penrose Pseudo-Inverse is </a:t>
            </a:r>
            <a:r>
              <a:rPr lang="en-US" sz="2400" b="1" dirty="0">
                <a:latin typeface="Avenir Next LT Pro" panose="020B0504020202020204" pitchFamily="34" charset="0"/>
              </a:rPr>
              <a:t>always defined </a:t>
            </a:r>
            <a:r>
              <a:rPr lang="en-US" sz="2400" dirty="0">
                <a:latin typeface="Avenir Next LT Pro" panose="020B0504020202020204" pitchFamily="34" charset="0"/>
              </a:rPr>
              <a:t>and exactly equal to the above when X has full rank. Still the correct solution otherwise (</a:t>
            </a:r>
            <a:r>
              <a:rPr lang="en-US" sz="2400" dirty="0">
                <a:latin typeface="Avenir Next LT Pro" panose="020B0504020202020204" pitchFamily="34" charset="0"/>
                <a:hlinkClick r:id="rId5"/>
              </a:rPr>
              <a:t>proof</a:t>
            </a:r>
            <a:r>
              <a:rPr lang="en-US" sz="2400" dirty="0">
                <a:latin typeface="Avenir Next LT Pro" panose="020B050402020202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015FB0-00AC-4177-8E9E-6E61A23B602C}"/>
                  </a:ext>
                </a:extLst>
              </p:cNvPr>
              <p:cNvSpPr txBox="1"/>
              <p:nvPr/>
            </p:nvSpPr>
            <p:spPr>
              <a:xfrm>
                <a:off x="3026229" y="4250871"/>
                <a:ext cx="61395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015FB0-00AC-4177-8E9E-6E61A23B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229" y="4250871"/>
                <a:ext cx="613954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AC980E0-7D54-4262-9AE1-D34A28773A95}"/>
              </a:ext>
            </a:extLst>
          </p:cNvPr>
          <p:cNvSpPr txBox="1"/>
          <p:nvPr/>
        </p:nvSpPr>
        <p:spPr>
          <a:xfrm>
            <a:off x="512744" y="5855837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In </a:t>
            </a:r>
            <a:r>
              <a:rPr lang="en-US" sz="2400" b="1" dirty="0" err="1">
                <a:latin typeface="Avenir Next LT Pro" panose="020B0504020202020204" pitchFamily="34" charset="0"/>
              </a:rPr>
              <a:t>numpy</a:t>
            </a:r>
            <a:r>
              <a:rPr lang="en-US" sz="2400" b="1" dirty="0">
                <a:latin typeface="Avenir Next LT Pro" panose="020B0504020202020204" pitchFamily="34" charset="0"/>
              </a:rPr>
              <a:t>: 	</a:t>
            </a:r>
            <a:r>
              <a:rPr lang="en-US" sz="2400" dirty="0" err="1">
                <a:latin typeface="MS Reference Sans Serif" panose="020B0604030504040204" pitchFamily="34" charset="0"/>
              </a:rPr>
              <a:t>numpy.linalg.pinv</a:t>
            </a:r>
            <a:r>
              <a:rPr lang="en-US" sz="2400" dirty="0">
                <a:latin typeface="MS Reference Sans Serif" panose="020B0604030504040204" pitchFamily="34" charset="0"/>
              </a:rPr>
              <a:t>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D782D-55F4-4F23-8301-7604248D3547}"/>
              </a:ext>
            </a:extLst>
          </p:cNvPr>
          <p:cNvSpPr txBox="1"/>
          <p:nvPr/>
        </p:nvSpPr>
        <p:spPr>
          <a:xfrm>
            <a:off x="512744" y="5177493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The </a:t>
            </a:r>
            <a:r>
              <a:rPr lang="en-US" sz="2400" dirty="0" err="1">
                <a:latin typeface="Avenir Next LT Pro" panose="020B0504020202020204" pitchFamily="34" charset="0"/>
              </a:rPr>
              <a:t>Psuedo</a:t>
            </a:r>
            <a:r>
              <a:rPr lang="en-US" sz="2400" dirty="0">
                <a:latin typeface="Avenir Next LT Pro" panose="020B0504020202020204" pitchFamily="34" charset="0"/>
              </a:rPr>
              <a:t>-Inverse solution tends to be more stable in general to compute.</a:t>
            </a:r>
          </a:p>
        </p:txBody>
      </p:sp>
    </p:spTree>
    <p:extLst>
      <p:ext uri="{BB962C8B-B14F-4D97-AF65-F5344CB8AC3E}">
        <p14:creationId xmlns:p14="http://schemas.microsoft.com/office/powerpoint/2010/main" val="68065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4B78-A7E5-404D-BE69-ACA338EC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of Ordinary Least Squares (OLS)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232D8-A52E-4FFE-AB3B-DF10F6CD5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964DE-B5E6-4E20-AF5F-3369166CDB29}"/>
              </a:ext>
            </a:extLst>
          </p:cNvPr>
          <p:cNvSpPr txBox="1"/>
          <p:nvPr/>
        </p:nvSpPr>
        <p:spPr>
          <a:xfrm>
            <a:off x="3069431" y="5792271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https://www.geogebra.org/m/xC6zq7Zv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289D3-A749-4419-9942-3FF0123F1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31" r="-1"/>
          <a:stretch/>
        </p:blipFill>
        <p:spPr>
          <a:xfrm>
            <a:off x="1740921" y="1413416"/>
            <a:ext cx="3435647" cy="3333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2145C-805C-4A02-9AE0-1078DB3E7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09" y="1413416"/>
            <a:ext cx="3870212" cy="3294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1DAD8-8A22-4048-83D3-CB273C439A06}"/>
              </a:ext>
            </a:extLst>
          </p:cNvPr>
          <p:cNvSpPr txBox="1"/>
          <p:nvPr/>
        </p:nvSpPr>
        <p:spPr>
          <a:xfrm>
            <a:off x="512744" y="809481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Minimizing sum of squared error is </a:t>
            </a:r>
            <a:r>
              <a:rPr lang="en-US" sz="2400" i="1" dirty="0">
                <a:latin typeface="Avenir Next LT Pro" panose="020B0504020202020204" pitchFamily="34" charset="0"/>
              </a:rPr>
              <a:t>very</a:t>
            </a:r>
            <a:r>
              <a:rPr lang="en-US" sz="2400" dirty="0">
                <a:latin typeface="Avenir Next LT Pro" panose="020B0504020202020204" pitchFamily="34" charset="0"/>
              </a:rPr>
              <a:t> sensitive to outliers.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02CD6A-6454-4D37-A244-BD405CBCDF40}"/>
              </a:ext>
            </a:extLst>
          </p:cNvPr>
          <p:cNvSpPr txBox="1"/>
          <p:nvPr/>
        </p:nvSpPr>
        <p:spPr>
          <a:xfrm>
            <a:off x="512744" y="5169166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Probabilistic view:  very little density in the tails of Gaussians.</a:t>
            </a:r>
          </a:p>
        </p:txBody>
      </p:sp>
    </p:spTree>
    <p:extLst>
      <p:ext uri="{BB962C8B-B14F-4D97-AF65-F5344CB8AC3E}">
        <p14:creationId xmlns:p14="http://schemas.microsoft.com/office/powerpoint/2010/main" val="3116908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2C051-8434-4557-B286-ED12D83FAC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6B7DA-DDD5-4EF5-952B-A22A0011C6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In general, how many serious outliers are necessary to </a:t>
            </a:r>
          </a:p>
          <a:p>
            <a:r>
              <a:rPr lang="en-US" sz="2400" dirty="0"/>
              <a:t>alter the solution to least-squares linear regression?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50F57-2376-476E-B99A-E54F3B707C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20% of 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19F20-1056-4188-8D4A-523C079586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5% of 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977887-7D8A-414D-888D-30F1ABCFD9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single example if its bad enough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2B90E1-2D48-4042-8762-B05C1C189F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&gt;50%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228435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139C3-28C0-45A4-8561-4C2A36F1E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2E00-A4AC-419B-97F7-9BBDEB908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best summarizes your current relationship with homework one?</a:t>
            </a: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C831E-9B66-4B30-B306-CCDE788B1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I’ve finished either the math part or the programming part  (or both)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24240-C63F-49E7-A56C-A9AD8B435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I’ve read over it and think I know how to proceed with the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A7F4BA-36B6-48C4-BBB5-9D9219038B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 haven’t really looked at it yet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2592-83BB-4624-BF3A-1CA9E2D1A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I’ve read over it and have no idea where to even begin with some questions</a:t>
            </a:r>
          </a:p>
        </p:txBody>
      </p:sp>
    </p:spTree>
    <p:extLst>
      <p:ext uri="{BB962C8B-B14F-4D97-AF65-F5344CB8AC3E}">
        <p14:creationId xmlns:p14="http://schemas.microsoft.com/office/powerpoint/2010/main" val="1637787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Wrapping up a few details about OLS.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How can we use least-squares regression to fit more complex functions?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polynomial regression?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More generally, how can we learn linear functions over basis functions?</a:t>
            </a:r>
            <a:endParaRPr lang="en-US" sz="26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regularization?</a:t>
            </a:r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300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CF23-3DF7-4757-BF65-4A3A1E8B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Lines but Still Linear?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A8EAE-CABF-4A01-AC20-000A2B039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6F141-46DB-4541-8000-1B71B2FC6854}"/>
              </a:ext>
            </a:extLst>
          </p:cNvPr>
          <p:cNvSpPr txBox="1"/>
          <p:nvPr/>
        </p:nvSpPr>
        <p:spPr>
          <a:xfrm>
            <a:off x="512744" y="812791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Fitting lines seems cool but many, many functions of interest aren’t lines.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2B6743-EC57-4A13-BD76-32EBEA775D2B}"/>
              </a:ext>
            </a:extLst>
          </p:cNvPr>
          <p:cNvGrpSpPr/>
          <p:nvPr/>
        </p:nvGrpSpPr>
        <p:grpSpPr>
          <a:xfrm>
            <a:off x="1524000" y="1668651"/>
            <a:ext cx="9144000" cy="4958191"/>
            <a:chOff x="1693323" y="1719451"/>
            <a:chExt cx="9144000" cy="495819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ABA2593-27CF-4BE3-881A-6FC4FA922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323" y="1719451"/>
              <a:ext cx="9144000" cy="4958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A84717-C4E8-44D0-AAB8-0BCFFEDBB480}"/>
                </a:ext>
              </a:extLst>
            </p:cNvPr>
            <p:cNvSpPr/>
            <p:nvPr/>
          </p:nvSpPr>
          <p:spPr>
            <a:xfrm>
              <a:off x="6324600" y="1866900"/>
              <a:ext cx="952500" cy="266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2991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1551-DEB1-4C7D-8C7D-DEE8B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Lines but Still Linear?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A7797-F199-43E3-8B87-EA3D7773D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9D730-7FCD-445F-8D31-4DA025BE55B8}"/>
                  </a:ext>
                </a:extLst>
              </p:cNvPr>
              <p:cNvSpPr txBox="1"/>
              <p:nvPr/>
            </p:nvSpPr>
            <p:spPr>
              <a:xfrm>
                <a:off x="512745" y="512133"/>
                <a:ext cx="112738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Idea: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Solve a linear regression problem in a feature space that is non-linear in the original input! For example, could add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term.</a:t>
                </a:r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9D730-7FCD-445F-8D31-4DA025BE5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512133"/>
                <a:ext cx="11273871" cy="830997"/>
              </a:xfrm>
              <a:prstGeom prst="rect">
                <a:avLst/>
              </a:prstGeom>
              <a:blipFill>
                <a:blip r:embed="rId2"/>
                <a:stretch>
                  <a:fillRect l="-811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DF35350C-681F-4857-A619-36B4F9C9D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727013"/>
                  </p:ext>
                </p:extLst>
              </p:nvPr>
            </p:nvGraphicFramePr>
            <p:xfrm>
              <a:off x="594140" y="1745883"/>
              <a:ext cx="2465456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867">
                      <a:extLst>
                        <a:ext uri="{9D8B030D-6E8A-4147-A177-3AD203B41FA5}">
                          <a16:colId xmlns:a16="http://schemas.microsoft.com/office/drawing/2014/main" val="2896953762"/>
                        </a:ext>
                      </a:extLst>
                    </a:gridCol>
                    <a:gridCol w="815995">
                      <a:extLst>
                        <a:ext uri="{9D8B030D-6E8A-4147-A177-3AD203B41FA5}">
                          <a16:colId xmlns:a16="http://schemas.microsoft.com/office/drawing/2014/main" val="1723420952"/>
                        </a:ext>
                      </a:extLst>
                    </a:gridCol>
                    <a:gridCol w="993594">
                      <a:extLst>
                        <a:ext uri="{9D8B030D-6E8A-4147-A177-3AD203B41FA5}">
                          <a16:colId xmlns:a16="http://schemas.microsoft.com/office/drawing/2014/main" val="4140508283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X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9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409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-0.25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-4.47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0421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6520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0.46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-10.44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350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7.19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99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60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5.38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891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-0.88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11.55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911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0.73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10.85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9502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191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-8.31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500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DF35350C-681F-4857-A619-36B4F9C9D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727013"/>
                  </p:ext>
                </p:extLst>
              </p:nvPr>
            </p:nvGraphicFramePr>
            <p:xfrm>
              <a:off x="594140" y="1745883"/>
              <a:ext cx="2465456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867">
                      <a:extLst>
                        <a:ext uri="{9D8B030D-6E8A-4147-A177-3AD203B41FA5}">
                          <a16:colId xmlns:a16="http://schemas.microsoft.com/office/drawing/2014/main" val="2896953762"/>
                        </a:ext>
                      </a:extLst>
                    </a:gridCol>
                    <a:gridCol w="815995">
                      <a:extLst>
                        <a:ext uri="{9D8B030D-6E8A-4147-A177-3AD203B41FA5}">
                          <a16:colId xmlns:a16="http://schemas.microsoft.com/office/drawing/2014/main" val="1723420952"/>
                        </a:ext>
                      </a:extLst>
                    </a:gridCol>
                    <a:gridCol w="993594">
                      <a:extLst>
                        <a:ext uri="{9D8B030D-6E8A-4147-A177-3AD203B41FA5}">
                          <a16:colId xmlns:a16="http://schemas.microsoft.com/office/drawing/2014/main" val="4140508283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1639" r="-69421" b="-11147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X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9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81343" t="-101639" r="-125373" b="-10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409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-0.25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-4.47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0421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6520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0.46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-10.44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350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7.19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99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60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5.38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891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-0.88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11.55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911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0.73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10.85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9502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191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-8.31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5009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D166ABFE-A08F-4549-BDAB-8DD0CC7F8418}"/>
              </a:ext>
            </a:extLst>
          </p:cNvPr>
          <p:cNvSpPr/>
          <p:nvPr/>
        </p:nvSpPr>
        <p:spPr>
          <a:xfrm>
            <a:off x="3506857" y="3555424"/>
            <a:ext cx="546652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9">
                <a:extLst>
                  <a:ext uri="{FF2B5EF4-FFF2-40B4-BE49-F238E27FC236}">
                    <a16:creationId xmlns:a16="http://schemas.microsoft.com/office/drawing/2014/main" id="{2FAC6EC0-49BA-4F95-8F70-A21513D4AA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1282659"/>
                  </p:ext>
                </p:extLst>
              </p:nvPr>
            </p:nvGraphicFramePr>
            <p:xfrm>
              <a:off x="4592983" y="1745882"/>
              <a:ext cx="2465455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2773">
                      <a:extLst>
                        <a:ext uri="{9D8B030D-6E8A-4147-A177-3AD203B41FA5}">
                          <a16:colId xmlns:a16="http://schemas.microsoft.com/office/drawing/2014/main" val="2896953762"/>
                        </a:ext>
                      </a:extLst>
                    </a:gridCol>
                    <a:gridCol w="613082">
                      <a:extLst>
                        <a:ext uri="{9D8B030D-6E8A-4147-A177-3AD203B41FA5}">
                          <a16:colId xmlns:a16="http://schemas.microsoft.com/office/drawing/2014/main" val="1723420952"/>
                        </a:ext>
                      </a:extLst>
                    </a:gridCol>
                    <a:gridCol w="613082">
                      <a:extLst>
                        <a:ext uri="{9D8B030D-6E8A-4147-A177-3AD203B41FA5}">
                          <a16:colId xmlns:a16="http://schemas.microsoft.com/office/drawing/2014/main" val="4274327660"/>
                        </a:ext>
                      </a:extLst>
                    </a:gridCol>
                    <a:gridCol w="746518">
                      <a:extLst>
                        <a:ext uri="{9D8B030D-6E8A-4147-A177-3AD203B41FA5}">
                          <a16:colId xmlns:a16="http://schemas.microsoft.com/office/drawing/2014/main" val="4140508283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X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9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marL="45720" marR="4572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409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-0.25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0.06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-4.47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0421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0.81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6520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0.46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0.21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-10.44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350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0.04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7.19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99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0.48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60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0.48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5.38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891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-0.88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0.77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11.55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911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0.73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0.53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10.85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9502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0.04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191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-8.31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500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9">
                <a:extLst>
                  <a:ext uri="{FF2B5EF4-FFF2-40B4-BE49-F238E27FC236}">
                    <a16:creationId xmlns:a16="http://schemas.microsoft.com/office/drawing/2014/main" id="{2FAC6EC0-49BA-4F95-8F70-A21513D4AA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1282659"/>
                  </p:ext>
                </p:extLst>
              </p:nvPr>
            </p:nvGraphicFramePr>
            <p:xfrm>
              <a:off x="4592983" y="1745882"/>
              <a:ext cx="2465455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2773">
                      <a:extLst>
                        <a:ext uri="{9D8B030D-6E8A-4147-A177-3AD203B41FA5}">
                          <a16:colId xmlns:a16="http://schemas.microsoft.com/office/drawing/2014/main" val="2896953762"/>
                        </a:ext>
                      </a:extLst>
                    </a:gridCol>
                    <a:gridCol w="613082">
                      <a:extLst>
                        <a:ext uri="{9D8B030D-6E8A-4147-A177-3AD203B41FA5}">
                          <a16:colId xmlns:a16="http://schemas.microsoft.com/office/drawing/2014/main" val="1723420952"/>
                        </a:ext>
                      </a:extLst>
                    </a:gridCol>
                    <a:gridCol w="613082">
                      <a:extLst>
                        <a:ext uri="{9D8B030D-6E8A-4147-A177-3AD203B41FA5}">
                          <a16:colId xmlns:a16="http://schemas.microsoft.com/office/drawing/2014/main" val="4274327660"/>
                        </a:ext>
                      </a:extLst>
                    </a:gridCol>
                    <a:gridCol w="746518">
                      <a:extLst>
                        <a:ext uri="{9D8B030D-6E8A-4147-A177-3AD203B41FA5}">
                          <a16:colId xmlns:a16="http://schemas.microsoft.com/office/drawing/2014/main" val="4140508283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55" t="-1639" r="-45390" b="-111475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X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859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  <a:latin typeface="Avenir Next LT Pro" panose="020B0504020202020204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81188" t="-101639" r="-225743" b="-10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183000" t="-101639" r="-128000" b="-10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venir Next LT Pro" panose="020B0504020202020204" pitchFamily="34" charset="0"/>
                            </a:rPr>
                            <a:t>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409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-0.25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0.06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-4.47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0421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0.81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6520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0.46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0.21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-10.44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7350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0.04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7.19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799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0.48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7.08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4760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-0.69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0.48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5.38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891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-0.88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0.77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11.55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911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0.73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0.53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10.85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9502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0.04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7.85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5191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0.42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6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  <a:ea typeface="+mn-ea"/>
                              <a:cs typeface="+mn-cs"/>
                            </a:rPr>
                            <a:t>0.18</a:t>
                          </a:r>
                        </a:p>
                      </a:txBody>
                      <a:tcPr marL="9525" marR="9525" marT="9525" marB="0"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Avenir Next LT Pro" panose="020B0504020202020204" pitchFamily="34" charset="0"/>
                            </a:rPr>
                            <a:t>-8.31</a:t>
                          </a:r>
                        </a:p>
                      </a:txBody>
                      <a:tcPr marL="9525" marR="9525" marT="9525" marB="0"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5009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AC7FA3-E70F-4E5B-B0F2-C750C8F596BF}"/>
                  </a:ext>
                </a:extLst>
              </p:cNvPr>
              <p:cNvSpPr txBox="1"/>
              <p:nvPr/>
            </p:nvSpPr>
            <p:spPr>
              <a:xfrm>
                <a:off x="7838394" y="2521128"/>
                <a:ext cx="3837781" cy="454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AC7FA3-E70F-4E5B-B0F2-C750C8F59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394" y="2521128"/>
                <a:ext cx="3837781" cy="454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6FDE50F-483A-4771-AB85-B2B0783357D3}"/>
              </a:ext>
            </a:extLst>
          </p:cNvPr>
          <p:cNvSpPr txBox="1"/>
          <p:nvPr/>
        </p:nvSpPr>
        <p:spPr>
          <a:xfrm>
            <a:off x="7819221" y="3467211"/>
            <a:ext cx="3876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Linear function of non-linear transformations of x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770D69-C952-44A5-B6A9-723AFC94FD97}"/>
                  </a:ext>
                </a:extLst>
              </p:cNvPr>
              <p:cNvSpPr txBox="1"/>
              <p:nvPr/>
            </p:nvSpPr>
            <p:spPr>
              <a:xfrm>
                <a:off x="8207437" y="4838162"/>
                <a:ext cx="3099695" cy="1135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770D69-C952-44A5-B6A9-723AFC94F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437" y="4838162"/>
                <a:ext cx="3099695" cy="1135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853F56F-88A3-486B-8E40-C44D75E149AA}"/>
              </a:ext>
            </a:extLst>
          </p:cNvPr>
          <p:cNvSpPr txBox="1"/>
          <p:nvPr/>
        </p:nvSpPr>
        <p:spPr>
          <a:xfrm>
            <a:off x="7893764" y="1756779"/>
            <a:ext cx="3727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Solve for w such that:</a:t>
            </a:r>
          </a:p>
        </p:txBody>
      </p:sp>
    </p:spTree>
    <p:extLst>
      <p:ext uri="{BB962C8B-B14F-4D97-AF65-F5344CB8AC3E}">
        <p14:creationId xmlns:p14="http://schemas.microsoft.com/office/powerpoint/2010/main" val="304107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6" grpId="0"/>
      <p:bldP spid="17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9CDD-F305-4275-B8E6-62966733A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Lines but Still Linear?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7E485-B998-43B9-BF85-7F6F746D5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1E657A-2278-40BB-BA8E-1D43CEAE1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49905"/>
            <a:ext cx="9144000" cy="495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84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1551-DEB1-4C7D-8C7D-DEE8B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A7797-F199-43E3-8B87-EA3D7773D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9D730-7FCD-445F-8D31-4DA025BE55B8}"/>
              </a:ext>
            </a:extLst>
          </p:cNvPr>
          <p:cNvSpPr txBox="1"/>
          <p:nvPr/>
        </p:nvSpPr>
        <p:spPr>
          <a:xfrm>
            <a:off x="512745" y="512133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More general example: </a:t>
            </a:r>
            <a:r>
              <a:rPr lang="en-US" sz="2400" dirty="0">
                <a:latin typeface="Avenir Next LT Pro" panose="020B0504020202020204" pitchFamily="34" charset="0"/>
              </a:rPr>
              <a:t> m-order polynomial regression in the 1d case. 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7AD55-8C25-462D-BBF2-408E1EE29036}"/>
                  </a:ext>
                </a:extLst>
              </p:cNvPr>
              <p:cNvSpPr txBox="1"/>
              <p:nvPr/>
            </p:nvSpPr>
            <p:spPr>
              <a:xfrm>
                <a:off x="1258767" y="1302850"/>
                <a:ext cx="2312684" cy="2104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7AD55-8C25-462D-BBF2-408E1EE29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767" y="1302850"/>
                <a:ext cx="2312684" cy="21044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D3CF760-D891-4473-B049-E1333E8956B5}"/>
              </a:ext>
            </a:extLst>
          </p:cNvPr>
          <p:cNvGrpSpPr/>
          <p:nvPr/>
        </p:nvGrpSpPr>
        <p:grpSpPr>
          <a:xfrm>
            <a:off x="5093134" y="1592095"/>
            <a:ext cx="1868755" cy="1949253"/>
            <a:chOff x="1765075" y="3610777"/>
            <a:chExt cx="1868755" cy="1949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063C61-D232-4984-A092-D46147B71E0D}"/>
                    </a:ext>
                  </a:extLst>
                </p:cNvPr>
                <p:cNvSpPr txBox="1"/>
                <p:nvPr/>
              </p:nvSpPr>
              <p:spPr>
                <a:xfrm>
                  <a:off x="1765075" y="3610777"/>
                  <a:ext cx="1491690" cy="15874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063C61-D232-4984-A092-D46147B71E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5075" y="3610777"/>
                  <a:ext cx="1491690" cy="15874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39C86FD-DBD2-4D52-BBBA-EB48CAB2346B}"/>
                    </a:ext>
                  </a:extLst>
                </p:cNvPr>
                <p:cNvSpPr txBox="1"/>
                <p:nvPr/>
              </p:nvSpPr>
              <p:spPr>
                <a:xfrm>
                  <a:off x="2984870" y="5252253"/>
                  <a:ext cx="64896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39C86FD-DBD2-4D52-BBBA-EB48CAB234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870" y="5252253"/>
                  <a:ext cx="648960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660" r="-8491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4363A6-23C1-4D7C-913B-3F1210FA1410}"/>
              </a:ext>
            </a:extLst>
          </p:cNvPr>
          <p:cNvGrpSpPr/>
          <p:nvPr/>
        </p:nvGrpSpPr>
        <p:grpSpPr>
          <a:xfrm>
            <a:off x="8448115" y="1565068"/>
            <a:ext cx="2938368" cy="2003306"/>
            <a:chOff x="7246738" y="3556724"/>
            <a:chExt cx="2938368" cy="2003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314349-768E-460A-A803-A464B61EB718}"/>
                    </a:ext>
                  </a:extLst>
                </p:cNvPr>
                <p:cNvSpPr txBox="1"/>
                <p:nvPr/>
              </p:nvSpPr>
              <p:spPr>
                <a:xfrm>
                  <a:off x="7246738" y="3556724"/>
                  <a:ext cx="2722027" cy="16955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′=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314349-768E-460A-A803-A464B61EB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6738" y="3556724"/>
                  <a:ext cx="2722027" cy="16955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A6E2F1-EC82-4F23-B75E-CEC1808316FE}"/>
                    </a:ext>
                  </a:extLst>
                </p:cNvPr>
                <p:cNvSpPr txBox="1"/>
                <p:nvPr/>
              </p:nvSpPr>
              <p:spPr>
                <a:xfrm>
                  <a:off x="9459651" y="5252253"/>
                  <a:ext cx="72545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A6E2F1-EC82-4F23-B75E-CEC180831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9651" y="5252253"/>
                  <a:ext cx="725455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042" r="-3361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B5FB962-3673-470E-9F76-49BE1BC3CD68}"/>
              </a:ext>
            </a:extLst>
          </p:cNvPr>
          <p:cNvSpPr/>
          <p:nvPr/>
        </p:nvSpPr>
        <p:spPr>
          <a:xfrm>
            <a:off x="7446585" y="2213882"/>
            <a:ext cx="516835" cy="7056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AD6ED8-FA0B-4F5F-8105-BAB20E002439}"/>
                  </a:ext>
                </a:extLst>
              </p:cNvPr>
              <p:cNvSpPr txBox="1"/>
              <p:nvPr/>
            </p:nvSpPr>
            <p:spPr>
              <a:xfrm>
                <a:off x="5463995" y="5304680"/>
                <a:ext cx="6139542" cy="563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AD6ED8-FA0B-4F5F-8105-BAB20E002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95" y="5304680"/>
                <a:ext cx="6139542" cy="5632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370A37-BBF2-4FC2-939D-2C33336F39D2}"/>
                  </a:ext>
                </a:extLst>
              </p:cNvPr>
              <p:cNvSpPr txBox="1"/>
              <p:nvPr/>
            </p:nvSpPr>
            <p:spPr>
              <a:xfrm>
                <a:off x="2106409" y="4996706"/>
                <a:ext cx="4671856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800" b="1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370A37-BBF2-4FC2-939D-2C33336F3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409" y="4996706"/>
                <a:ext cx="4671856" cy="1176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B715C1F-34B6-476E-8D56-7EB7384D66C8}"/>
              </a:ext>
            </a:extLst>
          </p:cNvPr>
          <p:cNvSpPr txBox="1"/>
          <p:nvPr/>
        </p:nvSpPr>
        <p:spPr>
          <a:xfrm>
            <a:off x="512745" y="4159871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Want to find a weight vector </a:t>
            </a:r>
            <a:r>
              <a:rPr lang="en-US" sz="2400" b="1" dirty="0">
                <a:latin typeface="Avenir Next LT Pro" panose="020B0504020202020204" pitchFamily="34" charset="0"/>
              </a:rPr>
              <a:t>w</a:t>
            </a:r>
            <a:r>
              <a:rPr lang="en-US" sz="2400" dirty="0">
                <a:latin typeface="Avenir Next LT Pro" panose="020B0504020202020204" pitchFamily="34" charset="0"/>
              </a:rPr>
              <a:t> such that the sum of squared error is minimized:</a:t>
            </a:r>
          </a:p>
        </p:txBody>
      </p:sp>
    </p:spTree>
    <p:extLst>
      <p:ext uri="{BB962C8B-B14F-4D97-AF65-F5344CB8AC3E}">
        <p14:creationId xmlns:p14="http://schemas.microsoft.com/office/powerpoint/2010/main" val="639543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B8C7-35E8-4FE4-BBB4-821336BE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3C579-DD75-4C41-9B15-65314CF1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0B7BF-E633-48E3-B6FE-BC3C691109C1}"/>
              </a:ext>
            </a:extLst>
          </p:cNvPr>
          <p:cNvSpPr txBox="1"/>
          <p:nvPr/>
        </p:nvSpPr>
        <p:spPr>
          <a:xfrm>
            <a:off x="804853" y="6072516"/>
            <a:ext cx="10582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Number of data points n=20</a:t>
            </a:r>
          </a:p>
        </p:txBody>
      </p:sp>
      <p:pic>
        <p:nvPicPr>
          <p:cNvPr id="7" name="poly (3)">
            <a:hlinkClick r:id="" action="ppaction://media"/>
            <a:extLst>
              <a:ext uri="{FF2B5EF4-FFF2-40B4-BE49-F238E27FC236}">
                <a16:creationId xmlns:a16="http://schemas.microsoft.com/office/drawing/2014/main" id="{6F893BF2-E52F-45AC-B1FD-D6A6D6623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1551-DEB1-4C7D-8C7D-DEE8B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A7797-F199-43E3-8B87-EA3D7773D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9D730-7FCD-445F-8D31-4DA025BE55B8}"/>
              </a:ext>
            </a:extLst>
          </p:cNvPr>
          <p:cNvSpPr txBox="1"/>
          <p:nvPr/>
        </p:nvSpPr>
        <p:spPr>
          <a:xfrm>
            <a:off x="512745" y="820107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What just happened? </a:t>
            </a:r>
            <a:r>
              <a:rPr lang="en-US" sz="2400" dirty="0">
                <a:latin typeface="Avenir Next LT Pro" panose="020B0504020202020204" pitchFamily="34" charset="0"/>
              </a:rPr>
              <a:t>(Ignore the overfitting at the end for now)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715C1F-34B6-476E-8D56-7EB7384D66C8}"/>
                  </a:ext>
                </a:extLst>
              </p:cNvPr>
              <p:cNvSpPr txBox="1"/>
              <p:nvPr/>
            </p:nvSpPr>
            <p:spPr>
              <a:xfrm>
                <a:off x="512745" y="1370343"/>
                <a:ext cx="11273871" cy="1247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We only had one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real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 feature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x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, but we transformed it into a vector of non-linear “derived”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or “basis functions”.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Then we solved the linear regression problem in this non-linear feature space. </a:t>
                </a:r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715C1F-34B6-476E-8D56-7EB7384D6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370343"/>
                <a:ext cx="11273871" cy="1247842"/>
              </a:xfrm>
              <a:prstGeom prst="rect">
                <a:avLst/>
              </a:prstGeom>
              <a:blipFill>
                <a:blip r:embed="rId2"/>
                <a:stretch>
                  <a:fillRect l="-811" t="-3431" r="-1243" b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EDBED1-63F4-487D-B003-60BCC746E7F7}"/>
                  </a:ext>
                </a:extLst>
              </p:cNvPr>
              <p:cNvSpPr txBox="1"/>
              <p:nvPr/>
            </p:nvSpPr>
            <p:spPr>
              <a:xfrm>
                <a:off x="512745" y="3215479"/>
                <a:ext cx="112738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To predict y for a new point x, just do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!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EDBED1-63F4-487D-B003-60BCC746E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3215479"/>
                <a:ext cx="11273871" cy="461665"/>
              </a:xfrm>
              <a:prstGeom prst="rect">
                <a:avLst/>
              </a:prstGeom>
              <a:blipFill>
                <a:blip r:embed="rId3"/>
                <a:stretch>
                  <a:fillRect l="-811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34D2C35-7C87-4A3D-BB79-A0D13115FB83}"/>
              </a:ext>
            </a:extLst>
          </p:cNvPr>
          <p:cNvSpPr txBox="1"/>
          <p:nvPr/>
        </p:nvSpPr>
        <p:spPr>
          <a:xfrm>
            <a:off x="512745" y="4539454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What about when the input features are already multidimensional?</a:t>
            </a:r>
          </a:p>
        </p:txBody>
      </p:sp>
    </p:spTree>
    <p:extLst>
      <p:ext uri="{BB962C8B-B14F-4D97-AF65-F5344CB8AC3E}">
        <p14:creationId xmlns:p14="http://schemas.microsoft.com/office/powerpoint/2010/main" val="195809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1551-DEB1-4C7D-8C7D-DEE8B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over Basis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A7797-F199-43E3-8B87-EA3D7773D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9D730-7FCD-445F-8D31-4DA025BE55B8}"/>
              </a:ext>
            </a:extLst>
          </p:cNvPr>
          <p:cNvSpPr txBox="1"/>
          <p:nvPr/>
        </p:nvSpPr>
        <p:spPr>
          <a:xfrm>
            <a:off x="512745" y="579340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Let’s generalize this further.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715C1F-34B6-476E-8D56-7EB7384D66C8}"/>
                  </a:ext>
                </a:extLst>
              </p:cNvPr>
              <p:cNvSpPr txBox="1"/>
              <p:nvPr/>
            </p:nvSpPr>
            <p:spPr>
              <a:xfrm>
                <a:off x="512745" y="1160684"/>
                <a:ext cx="11273871" cy="88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Each data point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features. Let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be our basis function. Can make any arbitrary choice we want here based on how the data looks.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715C1F-34B6-476E-8D56-7EB7384D6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160684"/>
                <a:ext cx="11273871" cy="881395"/>
              </a:xfrm>
              <a:prstGeom prst="rect">
                <a:avLst/>
              </a:prstGeom>
              <a:blipFill>
                <a:blip r:embed="rId2"/>
                <a:stretch>
                  <a:fillRect l="-811" r="-1459" b="-1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F27BD8-C1B2-4ECE-B820-0A9F5B79E83A}"/>
                  </a:ext>
                </a:extLst>
              </p:cNvPr>
              <p:cNvSpPr txBox="1"/>
              <p:nvPr/>
            </p:nvSpPr>
            <p:spPr>
              <a:xfrm>
                <a:off x="3271484" y="2442912"/>
                <a:ext cx="3114186" cy="2618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F27BD8-C1B2-4ECE-B820-0A9F5B79E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484" y="2442912"/>
                <a:ext cx="3114186" cy="2618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B4A7B4F-DC1F-42EA-A790-8857FE5DD609}"/>
              </a:ext>
            </a:extLst>
          </p:cNvPr>
          <p:cNvGrpSpPr/>
          <p:nvPr/>
        </p:nvGrpSpPr>
        <p:grpSpPr>
          <a:xfrm>
            <a:off x="416359" y="2777779"/>
            <a:ext cx="1874141" cy="1949253"/>
            <a:chOff x="1765075" y="3610777"/>
            <a:chExt cx="1874141" cy="1949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C1C2811-34F7-416E-B328-25A15CBD1491}"/>
                    </a:ext>
                  </a:extLst>
                </p:cNvPr>
                <p:cNvSpPr txBox="1"/>
                <p:nvPr/>
              </p:nvSpPr>
              <p:spPr>
                <a:xfrm>
                  <a:off x="1765075" y="3610777"/>
                  <a:ext cx="1613326" cy="16814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C1C2811-34F7-416E-B328-25A15CBD1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5075" y="3610777"/>
                  <a:ext cx="1613326" cy="16814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CB2E69-BB2D-4BBD-B566-D8A1343A6280}"/>
                    </a:ext>
                  </a:extLst>
                </p:cNvPr>
                <p:cNvSpPr txBox="1"/>
                <p:nvPr/>
              </p:nvSpPr>
              <p:spPr>
                <a:xfrm>
                  <a:off x="2984870" y="5252253"/>
                  <a:ext cx="65434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CB2E69-BB2D-4BBD-B566-D8A1343A62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870" y="5252253"/>
                  <a:ext cx="65434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8333" r="-7407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990FF-2A93-4F6E-A420-2F06CCC35805}"/>
                  </a:ext>
                </a:extLst>
              </p:cNvPr>
              <p:cNvSpPr txBox="1"/>
              <p:nvPr/>
            </p:nvSpPr>
            <p:spPr>
              <a:xfrm>
                <a:off x="6679331" y="2467855"/>
                <a:ext cx="2769028" cy="2569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990FF-2A93-4F6E-A420-2F06CCC35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331" y="2467855"/>
                <a:ext cx="2769028" cy="2569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939D45-A3E0-420D-AEF3-F79DEE524E58}"/>
                  </a:ext>
                </a:extLst>
              </p:cNvPr>
              <p:cNvSpPr txBox="1"/>
              <p:nvPr/>
            </p:nvSpPr>
            <p:spPr>
              <a:xfrm>
                <a:off x="9578949" y="3020634"/>
                <a:ext cx="2576475" cy="1463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∏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939D45-A3E0-420D-AEF3-F79DEE524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949" y="3020634"/>
                <a:ext cx="2576475" cy="14635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7542CC-C82C-4DC1-9B9B-E146D3E2D647}"/>
                  </a:ext>
                </a:extLst>
              </p:cNvPr>
              <p:cNvSpPr txBox="1"/>
              <p:nvPr/>
            </p:nvSpPr>
            <p:spPr>
              <a:xfrm>
                <a:off x="512745" y="5512618"/>
                <a:ext cx="112738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No matter what we choose, the procedure is the same. Replace each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(row) in our data matrix with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𝚽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, then solve the linear regression problem.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7542CC-C82C-4DC1-9B9B-E146D3E2D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5512618"/>
                <a:ext cx="11273871" cy="830997"/>
              </a:xfrm>
              <a:prstGeom prst="rect">
                <a:avLst/>
              </a:prstGeom>
              <a:blipFill>
                <a:blip r:embed="rId8"/>
                <a:stretch>
                  <a:fillRect l="-811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013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1551-DEB1-4C7D-8C7D-DEE8B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over Basis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A7797-F199-43E3-8B87-EA3D7773D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939D45-A3E0-420D-AEF3-F79DEE524E58}"/>
                  </a:ext>
                </a:extLst>
              </p:cNvPr>
              <p:cNvSpPr txBox="1"/>
              <p:nvPr/>
            </p:nvSpPr>
            <p:spPr>
              <a:xfrm>
                <a:off x="3732500" y="753684"/>
                <a:ext cx="47270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𝚽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(10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939D45-A3E0-420D-AEF3-F79DEE524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00" y="753684"/>
                <a:ext cx="472700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B61AC6AC-3119-49E9-8B0E-8565C1B9F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82" y="1570459"/>
            <a:ext cx="8834437" cy="479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51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1551-DEB1-4C7D-8C7D-DEE8BD2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Linear Regression over Basis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A7797-F199-43E3-8B87-EA3D7773D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9D730-7FCD-445F-8D31-4DA025BE55B8}"/>
              </a:ext>
            </a:extLst>
          </p:cNvPr>
          <p:cNvSpPr txBox="1"/>
          <p:nvPr/>
        </p:nvSpPr>
        <p:spPr>
          <a:xfrm>
            <a:off x="512745" y="820107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Recap: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715C1F-34B6-476E-8D56-7EB7384D66C8}"/>
              </a:ext>
            </a:extLst>
          </p:cNvPr>
          <p:cNvSpPr txBox="1"/>
          <p:nvPr/>
        </p:nvSpPr>
        <p:spPr>
          <a:xfrm>
            <a:off x="512745" y="1370343"/>
            <a:ext cx="11273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Linear regression over non-linear basis functions of </a:t>
            </a:r>
            <a:r>
              <a:rPr lang="en-US" sz="2400" b="1" dirty="0">
                <a:latin typeface="Avenir Next LT Pro" panose="020B0504020202020204" pitchFamily="34" charset="0"/>
              </a:rPr>
              <a:t>x</a:t>
            </a:r>
            <a:r>
              <a:rPr lang="en-US" sz="2400" dirty="0">
                <a:latin typeface="Avenir Next LT Pro" panose="020B0504020202020204" pitchFamily="34" charset="0"/>
              </a:rPr>
              <a:t> results in fitting non-linear functions of </a:t>
            </a:r>
            <a:r>
              <a:rPr lang="en-US" sz="2400" b="1" dirty="0">
                <a:latin typeface="Avenir Next LT Pro" panose="020B0504020202020204" pitchFamily="34" charset="0"/>
              </a:rPr>
              <a:t>x</a:t>
            </a:r>
            <a:r>
              <a:rPr lang="en-US" sz="2400" dirty="0">
                <a:latin typeface="Avenir Next LT Pro" panose="020B0504020202020204" pitchFamily="34" charset="0"/>
              </a:rPr>
              <a:t>! 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DBED1-63F4-487D-B003-60BCC746E7F7}"/>
              </a:ext>
            </a:extLst>
          </p:cNvPr>
          <p:cNvSpPr txBox="1"/>
          <p:nvPr/>
        </p:nvSpPr>
        <p:spPr>
          <a:xfrm>
            <a:off x="512745" y="2474934"/>
            <a:ext cx="1127387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Pros: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Super simple to implement.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Can easily add more basis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Can be solved exactly.</a:t>
            </a:r>
          </a:p>
          <a:p>
            <a:endParaRPr lang="en-US" sz="2400" b="1" dirty="0">
              <a:latin typeface="Avenir Next LT Pro" panose="020B0504020202020204" pitchFamily="34" charset="0"/>
            </a:endParaRPr>
          </a:p>
          <a:p>
            <a:r>
              <a:rPr lang="en-US" sz="2400" b="1" dirty="0">
                <a:latin typeface="Avenir Next LT Pro" panose="020B0504020202020204" pitchFamily="34" charset="0"/>
              </a:rPr>
              <a:t>Cons: </a:t>
            </a:r>
            <a:endParaRPr lang="en-US" sz="2400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We need some intuitions from the data about what basis function to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Each basis function we add increases the number of columns in our data matrix – we may not have enough data to fit such a complex function!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Easy to overfit if our basis gets too big.</a:t>
            </a:r>
          </a:p>
        </p:txBody>
      </p:sp>
    </p:spTree>
    <p:extLst>
      <p:ext uri="{BB962C8B-B14F-4D97-AF65-F5344CB8AC3E}">
        <p14:creationId xmlns:p14="http://schemas.microsoft.com/office/powerpoint/2010/main" val="163694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ABA6C-41B9-4915-9FE5-BB27EAB71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Wrapping up a few details about OLS.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How can we use least-squares regression to fit more complex functions?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What is polynomial regression?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More generally, how can we learn linear functions over basis functions?</a:t>
            </a:r>
            <a:endParaRPr lang="en-US" sz="2600" strike="sngStrike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regularization?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logistic regression?</a:t>
            </a:r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77635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6500-7014-4BFC-A830-C6CC0142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for Avoiding Overfitting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B6B035-1CA3-46B4-8AD0-A7273BC74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4858-BC4B-4BD3-9E06-6B61062CE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931" y="866499"/>
            <a:ext cx="4015144" cy="2159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21034-0B29-4BF2-9F7A-FB014D83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91" y="3705225"/>
            <a:ext cx="4086225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78DC10-4555-4BE5-BE84-1380C14742D4}"/>
              </a:ext>
            </a:extLst>
          </p:cNvPr>
          <p:cNvSpPr txBox="1"/>
          <p:nvPr/>
        </p:nvSpPr>
        <p:spPr>
          <a:xfrm>
            <a:off x="114300" y="866499"/>
            <a:ext cx="753868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What can we do to reduce overfitting?</a:t>
            </a:r>
          </a:p>
          <a:p>
            <a:endParaRPr lang="en-US" sz="2400" b="1" dirty="0">
              <a:latin typeface="Avenir Next LT Pro" panose="020B0504020202020204" pitchFamily="34" charset="0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View it as an estimation error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venir Next LT Pro" panose="020B0504020202020204" pitchFamily="34" charset="0"/>
              </a:rPr>
              <a:t>Solution: </a:t>
            </a:r>
            <a:r>
              <a:rPr lang="en-US" sz="2400" dirty="0">
                <a:latin typeface="Avenir Next LT Pro" panose="020B0504020202020204" pitchFamily="34" charset="0"/>
              </a:rPr>
              <a:t>Get more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Do model selection to find a simpler model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Less complicated model, less data needed.</a:t>
            </a:r>
          </a:p>
          <a:p>
            <a:pPr lvl="1"/>
            <a:endParaRPr lang="en-US" sz="2400" b="1" dirty="0">
              <a:latin typeface="Avenir Next LT Pro" panose="020B0504020202020204" pitchFamily="34" charset="0"/>
            </a:endParaRP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0"/>
              </a:rPr>
              <a:t>Regularization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Add a </a:t>
            </a:r>
            <a:r>
              <a:rPr lang="en-US" sz="2400" i="1" dirty="0">
                <a:latin typeface="Avenir Next LT Pro" panose="020B0504020202020204" pitchFamily="34" charset="0"/>
              </a:rPr>
              <a:t>prior</a:t>
            </a:r>
            <a:r>
              <a:rPr lang="en-US" sz="2400" dirty="0">
                <a:latin typeface="Avenir Next LT Pro" panose="020B0504020202020204" pitchFamily="34" charset="0"/>
              </a:rPr>
              <a:t> belief that the model </a:t>
            </a:r>
            <a:br>
              <a:rPr lang="en-US" sz="2400" dirty="0">
                <a:latin typeface="Avenir Next LT Pro" panose="020B0504020202020204" pitchFamily="34" charset="0"/>
              </a:rPr>
            </a:br>
            <a:r>
              <a:rPr lang="en-US" sz="2400" dirty="0">
                <a:latin typeface="Avenir Next LT Pro" panose="020B0504020202020204" pitchFamily="34" charset="0"/>
              </a:rPr>
              <a:t>should be simple! </a:t>
            </a:r>
          </a:p>
          <a:p>
            <a:pPr lvl="2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Okay. But how to encode this?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FEE5777-3A50-4017-B41B-6A7453945A21}"/>
              </a:ext>
            </a:extLst>
          </p:cNvPr>
          <p:cNvSpPr/>
          <p:nvPr/>
        </p:nvSpPr>
        <p:spPr>
          <a:xfrm>
            <a:off x="9522225" y="3284423"/>
            <a:ext cx="442556" cy="1619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19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253A-AE0B-45B7-9416-CCAC085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Overfitting in Linear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077C5-5FAF-4A4D-BA99-0A23D395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44B885-AA00-4511-AAE3-FC0E5285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7366"/>
            <a:ext cx="8143875" cy="44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491B2E-76DE-4CA4-8AB4-181733DFD315}"/>
              </a:ext>
            </a:extLst>
          </p:cNvPr>
          <p:cNvSpPr txBox="1"/>
          <p:nvPr/>
        </p:nvSpPr>
        <p:spPr>
          <a:xfrm>
            <a:off x="459065" y="696099"/>
            <a:ext cx="112738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In linear models, overfitting can often by characterized by large weights.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0A4AA-2206-412D-89BA-668A3D50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475" y="1587366"/>
            <a:ext cx="3617835" cy="1945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70247-8F31-404A-8570-5C42757E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663" y="3822633"/>
            <a:ext cx="3509787" cy="192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29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253A-AE0B-45B7-9416-CCAC085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Overfitting in Linear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077C5-5FAF-4A4D-BA99-0A23D395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91B2E-76DE-4CA4-8AB4-181733DFD315}"/>
              </a:ext>
            </a:extLst>
          </p:cNvPr>
          <p:cNvSpPr txBox="1"/>
          <p:nvPr/>
        </p:nvSpPr>
        <p:spPr>
          <a:xfrm>
            <a:off x="139406" y="1381899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With large weights</a:t>
            </a:r>
            <a:r>
              <a:rPr lang="en-US" sz="2200" b="1" dirty="0">
                <a:latin typeface="Avenir Next LT Pro" panose="020B0504020202020204" pitchFamily="34" charset="0"/>
              </a:rPr>
              <a:t>, small changes in input </a:t>
            </a:r>
            <a:r>
              <a:rPr lang="en-US" sz="2200" i="1" dirty="0">
                <a:latin typeface="Avenir Next LT Pro" panose="020B0504020202020204" pitchFamily="34" charset="0"/>
              </a:rPr>
              <a:t>may</a:t>
            </a:r>
            <a:r>
              <a:rPr lang="en-US" sz="2200" dirty="0">
                <a:latin typeface="Avenir Next LT Pro" panose="020B0504020202020204" pitchFamily="34" charset="0"/>
              </a:rPr>
              <a:t> result in </a:t>
            </a:r>
            <a:r>
              <a:rPr lang="en-US" sz="2200" b="1" dirty="0">
                <a:latin typeface="Avenir Next LT Pro" panose="020B0504020202020204" pitchFamily="34" charset="0"/>
              </a:rPr>
              <a:t>large output changes.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D0E17-35C3-4F3C-9752-5AF72FA4C3F8}"/>
              </a:ext>
            </a:extLst>
          </p:cNvPr>
          <p:cNvSpPr txBox="1"/>
          <p:nvPr/>
        </p:nvSpPr>
        <p:spPr>
          <a:xfrm>
            <a:off x="238085" y="765539"/>
            <a:ext cx="11732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Intuition 1: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1D970-DB08-4D5F-A91E-BE095DACFE73}"/>
              </a:ext>
            </a:extLst>
          </p:cNvPr>
          <p:cNvSpPr txBox="1"/>
          <p:nvPr/>
        </p:nvSpPr>
        <p:spPr>
          <a:xfrm>
            <a:off x="139406" y="3443249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If I set weights to (nearly) zero, I’m dropping dimensionality.</a:t>
            </a:r>
            <a:endParaRPr lang="en-US" sz="2200" b="1" dirty="0">
              <a:latin typeface="Avenir Next LT Pro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05D77-D908-4977-B845-A78480C97B1D}"/>
              </a:ext>
            </a:extLst>
          </p:cNvPr>
          <p:cNvSpPr txBox="1"/>
          <p:nvPr/>
        </p:nvSpPr>
        <p:spPr>
          <a:xfrm>
            <a:off x="238085" y="2826889"/>
            <a:ext cx="11732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Intuition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E4AB27-F4F6-45A4-B87A-5AACD5C02386}"/>
                  </a:ext>
                </a:extLst>
              </p:cNvPr>
              <p:cNvSpPr txBox="1"/>
              <p:nvPr/>
            </p:nvSpPr>
            <p:spPr>
              <a:xfrm>
                <a:off x="4197461" y="4182967"/>
                <a:ext cx="3616824" cy="454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E4AB27-F4F6-45A4-B87A-5AACD5C02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461" y="4182967"/>
                <a:ext cx="3616824" cy="4541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B99C60B-7943-43B4-BD53-256DD28EE352}"/>
              </a:ext>
            </a:extLst>
          </p:cNvPr>
          <p:cNvSpPr txBox="1"/>
          <p:nvPr/>
        </p:nvSpPr>
        <p:spPr>
          <a:xfrm>
            <a:off x="139405" y="5157749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Avenir Next LT Pro" panose="020B0504020202020204" pitchFamily="34" charset="0"/>
              </a:rPr>
              <a:t>Zero-valued weights reduce the complexity of our model.</a:t>
            </a:r>
          </a:p>
        </p:txBody>
      </p:sp>
    </p:spTree>
    <p:extLst>
      <p:ext uri="{BB962C8B-B14F-4D97-AF65-F5344CB8AC3E}">
        <p14:creationId xmlns:p14="http://schemas.microsoft.com/office/powerpoint/2010/main" val="3026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B74B56-0DC0-4900-AC36-3A55FDAACDB4}"/>
              </a:ext>
            </a:extLst>
          </p:cNvPr>
          <p:cNvGrpSpPr/>
          <p:nvPr/>
        </p:nvGrpSpPr>
        <p:grpSpPr>
          <a:xfrm>
            <a:off x="-1438608" y="5178393"/>
            <a:ext cx="2705433" cy="1355788"/>
            <a:chOff x="1772817" y="1957601"/>
            <a:chExt cx="7878078" cy="3947984"/>
          </a:xfrm>
        </p:grpSpPr>
        <p:pic>
          <p:nvPicPr>
            <p:cNvPr id="15" name="Picture 2" descr="Maximum Likelihood Estimation Explained - Normal Distribution | by Marissa  Eppes | Towards Data Science">
              <a:extLst>
                <a:ext uri="{FF2B5EF4-FFF2-40B4-BE49-F238E27FC236}">
                  <a16:creationId xmlns:a16="http://schemas.microsoft.com/office/drawing/2014/main" id="{9CD95425-22F9-4FF1-9642-AED7C171C8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04" r="12353" b="13986"/>
            <a:stretch/>
          </p:blipFill>
          <p:spPr bwMode="auto">
            <a:xfrm>
              <a:off x="1772817" y="2664832"/>
              <a:ext cx="7878078" cy="3240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Adult Sherlock Holmes Hat | Oriental Trading">
              <a:extLst>
                <a:ext uri="{FF2B5EF4-FFF2-40B4-BE49-F238E27FC236}">
                  <a16:creationId xmlns:a16="http://schemas.microsoft.com/office/drawing/2014/main" id="{55A288D4-266B-4A3E-8ECB-13BA811AB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733" b="73933" l="10000" r="90000">
                          <a14:foregroundMark x1="63867" y1="73400" x2="75533" y2="739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179"/>
            <a:stretch/>
          </p:blipFill>
          <p:spPr bwMode="auto">
            <a:xfrm>
              <a:off x="6951305" y="1957601"/>
              <a:ext cx="1680645" cy="1307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Amazon.com: Sherlock Holmes Pipe: Clothing">
              <a:extLst>
                <a:ext uri="{FF2B5EF4-FFF2-40B4-BE49-F238E27FC236}">
                  <a16:creationId xmlns:a16="http://schemas.microsoft.com/office/drawing/2014/main" id="{FD997A92-7E04-427E-AE72-B560A0173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3069" y="3592508"/>
              <a:ext cx="1184988" cy="84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0C253A-AE0B-45B7-9416-CCAC085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by Pushing Weights Towards Zero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077C5-5FAF-4A4D-BA99-0A23D395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3D6103-93B7-42BF-B8D1-D4B859B39A5A}"/>
              </a:ext>
            </a:extLst>
          </p:cNvPr>
          <p:cNvSpPr txBox="1"/>
          <p:nvPr/>
        </p:nvSpPr>
        <p:spPr>
          <a:xfrm>
            <a:off x="339751" y="1162824"/>
            <a:ext cx="117329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Seems like a useful prior belief would be that weights should be relatively small while still fitting the data well -- with some tradeoff between the two.</a:t>
            </a:r>
          </a:p>
          <a:p>
            <a:endParaRPr lang="en-US" sz="2200" dirty="0">
              <a:latin typeface="Avenir Next LT Pro" panose="020B0504020202020204" pitchFamily="34" charset="0"/>
            </a:endParaRPr>
          </a:p>
          <a:p>
            <a:endParaRPr lang="en-US" sz="2200" dirty="0">
              <a:latin typeface="Avenir Next LT Pro" panose="020B0504020202020204" pitchFamily="34" charset="0"/>
            </a:endParaRPr>
          </a:p>
          <a:p>
            <a:endParaRPr lang="en-US" sz="2200" dirty="0">
              <a:latin typeface="Avenir Next LT Pro" panose="020B0504020202020204" pitchFamily="34" charset="0"/>
            </a:endParaRPr>
          </a:p>
          <a:p>
            <a:r>
              <a:rPr lang="en-US" sz="2200" dirty="0">
                <a:latin typeface="Avenir Next LT Pro" panose="020B0504020202020204" pitchFamily="34" charset="0"/>
              </a:rPr>
              <a:t>If only we had learned about a rigorous framework for reasoning about prior beliefs….</a:t>
            </a:r>
          </a:p>
        </p:txBody>
      </p:sp>
    </p:spTree>
    <p:extLst>
      <p:ext uri="{BB962C8B-B14F-4D97-AF65-F5344CB8AC3E}">
        <p14:creationId xmlns:p14="http://schemas.microsoft.com/office/powerpoint/2010/main" val="360971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253A-AE0B-45B7-9416-CCAC085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077C5-5FAF-4A4D-BA99-0A23D395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91B2E-76DE-4CA4-8AB4-181733DFD315}"/>
              </a:ext>
            </a:extLst>
          </p:cNvPr>
          <p:cNvSpPr txBox="1"/>
          <p:nvPr/>
        </p:nvSpPr>
        <p:spPr>
          <a:xfrm>
            <a:off x="139407" y="770154"/>
            <a:ext cx="58899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u="sng" dirty="0" err="1">
                <a:latin typeface="Avenir Next LT Pro" panose="020B0504020202020204" pitchFamily="34" charset="0"/>
              </a:rPr>
              <a:t>Regularizer</a:t>
            </a:r>
            <a:r>
              <a:rPr lang="en-US" sz="2200" b="1" u="sng" dirty="0">
                <a:latin typeface="Avenir Next LT Pro" panose="020B0504020202020204" pitchFamily="34" charset="0"/>
              </a:rPr>
              <a:t> 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71D970-DB08-4D5F-A91E-BE095DACFE73}"/>
                  </a:ext>
                </a:extLst>
              </p:cNvPr>
              <p:cNvSpPr txBox="1"/>
              <p:nvPr/>
            </p:nvSpPr>
            <p:spPr>
              <a:xfrm>
                <a:off x="1130007" y="1826418"/>
                <a:ext cx="3908718" cy="775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latin typeface="Avenir Next LT Pro" panose="020B0504020202020204" pitchFamily="34" charset="0"/>
                  </a:rPr>
                  <a:t>Add a regularization penalty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2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200" dirty="0">
                    <a:latin typeface="Avenir Next LT Pro" panose="020B0504020202020204" pitchFamily="34" charset="0"/>
                  </a:rPr>
                  <a:t>to the SSE</a:t>
                </a:r>
                <a:endParaRPr lang="en-US" sz="22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71D970-DB08-4D5F-A91E-BE095DACF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07" y="1826418"/>
                <a:ext cx="3908718" cy="775533"/>
              </a:xfrm>
              <a:prstGeom prst="rect">
                <a:avLst/>
              </a:prstGeom>
              <a:blipFill>
                <a:blip r:embed="rId2"/>
                <a:stretch>
                  <a:fillRect l="-467" t="-4724" r="-2025" b="-15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F0CC48-8675-4EDE-8BF8-B04A95D50AC3}"/>
              </a:ext>
            </a:extLst>
          </p:cNvPr>
          <p:cNvCxnSpPr>
            <a:cxnSpLocks/>
          </p:cNvCxnSpPr>
          <p:nvPr/>
        </p:nvCxnSpPr>
        <p:spPr>
          <a:xfrm>
            <a:off x="6096000" y="714375"/>
            <a:ext cx="0" cy="3981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D6D196-A5CF-4D75-BFDD-C9359870C83D}"/>
              </a:ext>
            </a:extLst>
          </p:cNvPr>
          <p:cNvSpPr txBox="1"/>
          <p:nvPr/>
        </p:nvSpPr>
        <p:spPr>
          <a:xfrm>
            <a:off x="6265506" y="770154"/>
            <a:ext cx="58899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u="sng" dirty="0">
                <a:latin typeface="Avenir Next LT Pro" panose="020B0504020202020204" pitchFamily="34" charset="0"/>
              </a:rPr>
              <a:t>Bayesian 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C40944-5094-469F-9C00-227B0DE92FF8}"/>
                  </a:ext>
                </a:extLst>
              </p:cNvPr>
              <p:cNvSpPr txBox="1"/>
              <p:nvPr/>
            </p:nvSpPr>
            <p:spPr>
              <a:xfrm>
                <a:off x="7256106" y="1793203"/>
                <a:ext cx="3908718" cy="841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latin typeface="Avenir Next LT Pro" panose="020B0504020202020204" pitchFamily="34" charset="0"/>
                  </a:rPr>
                  <a:t>Assume a Gaussian prior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2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C40944-5094-469F-9C00-227B0DE92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106" y="1793203"/>
                <a:ext cx="3908718" cy="841962"/>
              </a:xfrm>
              <a:prstGeom prst="rect">
                <a:avLst/>
              </a:prstGeom>
              <a:blipFill>
                <a:blip r:embed="rId3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45880-4D21-40A8-B1FF-1BD5A1FF8B8A}"/>
                  </a:ext>
                </a:extLst>
              </p:cNvPr>
              <p:cNvSpPr txBox="1"/>
              <p:nvPr/>
            </p:nvSpPr>
            <p:spPr>
              <a:xfrm>
                <a:off x="279254" y="3429000"/>
                <a:ext cx="5610223" cy="608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20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200" b="1" i="1" dirty="0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sz="22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45880-4D21-40A8-B1FF-1BD5A1FF8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54" y="3429000"/>
                <a:ext cx="5610223" cy="608308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293E9C-C8C1-4085-83B8-6D557BC6972A}"/>
                  </a:ext>
                </a:extLst>
              </p:cNvPr>
              <p:cNvSpPr txBox="1"/>
              <p:nvPr/>
            </p:nvSpPr>
            <p:spPr>
              <a:xfrm>
                <a:off x="6405353" y="3429000"/>
                <a:ext cx="5610223" cy="608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2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293E9C-C8C1-4085-83B8-6D557BC6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353" y="3429000"/>
                <a:ext cx="5610223" cy="608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A78C78-DA7D-4396-848E-C9382BCFEDAE}"/>
              </a:ext>
            </a:extLst>
          </p:cNvPr>
          <p:cNvSpPr txBox="1"/>
          <p:nvPr/>
        </p:nvSpPr>
        <p:spPr>
          <a:xfrm>
            <a:off x="4141641" y="5656959"/>
            <a:ext cx="39087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Arrive at the same solution.</a:t>
            </a:r>
            <a:endParaRPr lang="en-US" sz="2200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809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253A-AE0B-45B7-9416-CCAC085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 – The Bayesian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077C5-5FAF-4A4D-BA99-0A23D395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87B57D-15C3-469E-9633-AAD0F9078702}"/>
                  </a:ext>
                </a:extLst>
              </p:cNvPr>
              <p:cNvSpPr txBox="1"/>
              <p:nvPr/>
            </p:nvSpPr>
            <p:spPr>
              <a:xfrm>
                <a:off x="3499362" y="1922306"/>
                <a:ext cx="7044812" cy="1037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⇒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87B57D-15C3-469E-9633-AAD0F9078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362" y="1922306"/>
                <a:ext cx="7044812" cy="10373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A3AAA4-CB52-4AF9-9844-183F744F1FCB}"/>
                  </a:ext>
                </a:extLst>
              </p:cNvPr>
              <p:cNvSpPr txBox="1"/>
              <p:nvPr/>
            </p:nvSpPr>
            <p:spPr>
              <a:xfrm>
                <a:off x="2943721" y="1469456"/>
                <a:ext cx="87353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A3AAA4-CB52-4AF9-9844-183F744F1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21" y="1469456"/>
                <a:ext cx="8735380" cy="369332"/>
              </a:xfrm>
              <a:prstGeom prst="rect">
                <a:avLst/>
              </a:prstGeom>
              <a:blipFill>
                <a:blip r:embed="rId3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DB111B-F1C8-48F3-8A02-238E9CF348D8}"/>
                  </a:ext>
                </a:extLst>
              </p:cNvPr>
              <p:cNvSpPr txBox="1"/>
              <p:nvPr/>
            </p:nvSpPr>
            <p:spPr>
              <a:xfrm>
                <a:off x="125276" y="3843250"/>
                <a:ext cx="1145827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20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0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dirty="0" smtClean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000" i="1" dirty="0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20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i="1" dirty="0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000" i="1" dirty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 dirty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dirty="0" smtClean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 dirty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000" i="1" dirty="0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 dirty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0" i="1" dirty="0" smtClean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 dirty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sup>
                                  </m:sSup>
                                </m:e>
                              </m:nary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DB111B-F1C8-48F3-8A02-238E9CF34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6" y="3843250"/>
                <a:ext cx="11458275" cy="108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30B2548-2250-4BC2-9497-99F518E656EE}"/>
              </a:ext>
            </a:extLst>
          </p:cNvPr>
          <p:cNvSpPr txBox="1"/>
          <p:nvPr/>
        </p:nvSpPr>
        <p:spPr>
          <a:xfrm>
            <a:off x="512745" y="3272497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Write out posterior of the training data as a function of parameters: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9C737A-B3B8-4260-9E4A-66C998F9F241}"/>
                  </a:ext>
                </a:extLst>
              </p:cNvPr>
              <p:cNvSpPr txBox="1"/>
              <p:nvPr/>
            </p:nvSpPr>
            <p:spPr>
              <a:xfrm>
                <a:off x="512900" y="650213"/>
                <a:ext cx="11458275" cy="416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 assume the above conditional probability.</a:t>
                </a:r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9C737A-B3B8-4260-9E4A-66C998F9F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650213"/>
                <a:ext cx="11458275" cy="416974"/>
              </a:xfrm>
              <a:prstGeom prst="rect">
                <a:avLst/>
              </a:prstGeom>
              <a:blipFill>
                <a:blip r:embed="rId5"/>
                <a:stretch>
                  <a:fillRect l="-532" t="-441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7200318-4B23-473B-BE77-165FD4040B66}"/>
              </a:ext>
            </a:extLst>
          </p:cNvPr>
          <p:cNvSpPr txBox="1"/>
          <p:nvPr/>
        </p:nvSpPr>
        <p:spPr>
          <a:xfrm>
            <a:off x="512899" y="1507799"/>
            <a:ext cx="27827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Model assumptions: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2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253A-AE0B-45B7-9416-CCAC085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 – The Bayesian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077C5-5FAF-4A4D-BA99-0A23D395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DB111B-F1C8-48F3-8A02-238E9CF348D8}"/>
                  </a:ext>
                </a:extLst>
              </p:cNvPr>
              <p:cNvSpPr txBox="1"/>
              <p:nvPr/>
            </p:nvSpPr>
            <p:spPr>
              <a:xfrm>
                <a:off x="125276" y="1319125"/>
                <a:ext cx="11458275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20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0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dirty="0" smtClean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000" i="1" dirty="0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20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i="1" dirty="0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000" i="1" dirty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 dirty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 dirty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 dirty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000" i="1" dirty="0">
                                              <a:solidFill>
                                                <a:srgbClr val="D73F0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 dirty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0" i="1" dirty="0" smtClean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 dirty="0">
                                                  <a:solidFill>
                                                    <a:srgbClr val="D73F0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sup>
                                  </m:sSup>
                                </m:e>
                              </m:nary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DB111B-F1C8-48F3-8A02-238E9CF34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6" y="1319125"/>
                <a:ext cx="11458275" cy="10831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30B2548-2250-4BC2-9497-99F518E656EE}"/>
              </a:ext>
            </a:extLst>
          </p:cNvPr>
          <p:cNvSpPr txBox="1"/>
          <p:nvPr/>
        </p:nvSpPr>
        <p:spPr>
          <a:xfrm>
            <a:off x="512745" y="834097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Write out posterior of the training data as a function of parameters: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63051-8CEB-41FF-B237-3BCF3244588F}"/>
              </a:ext>
            </a:extLst>
          </p:cNvPr>
          <p:cNvSpPr txBox="1"/>
          <p:nvPr/>
        </p:nvSpPr>
        <p:spPr>
          <a:xfrm>
            <a:off x="512744" y="2862107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Take log of the posterior to clean things up:</a:t>
            </a:r>
            <a:endParaRPr lang="en-US" sz="1800" b="1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4F68B2-1EE8-409B-8F4D-26D8267B5311}"/>
                  </a:ext>
                </a:extLst>
              </p:cNvPr>
              <p:cNvSpPr txBox="1"/>
              <p:nvPr/>
            </p:nvSpPr>
            <p:spPr>
              <a:xfrm>
                <a:off x="366863" y="3532361"/>
                <a:ext cx="11458275" cy="1180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𝑙𝑜𝑔𝑃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4F68B2-1EE8-409B-8F4D-26D8267B5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3532361"/>
                <a:ext cx="11458275" cy="1180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F0C887-43E8-417D-9A44-DB0BD5D6AB7E}"/>
                  </a:ext>
                </a:extLst>
              </p:cNvPr>
              <p:cNvSpPr txBox="1"/>
              <p:nvPr/>
            </p:nvSpPr>
            <p:spPr>
              <a:xfrm>
                <a:off x="1312844" y="4985513"/>
                <a:ext cx="11458275" cy="848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F0C887-43E8-417D-9A44-DB0BD5D6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44" y="4985513"/>
                <a:ext cx="11458275" cy="8484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C09C832-24FF-465B-B441-E0B106C30E0B}"/>
              </a:ext>
            </a:extLst>
          </p:cNvPr>
          <p:cNvSpPr txBox="1"/>
          <p:nvPr/>
        </p:nvSpPr>
        <p:spPr>
          <a:xfrm>
            <a:off x="953729" y="5225065"/>
            <a:ext cx="2320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Vectorizing stuff:</a:t>
            </a:r>
            <a:endParaRPr lang="en-US" sz="18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66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253A-AE0B-45B7-9416-CCAC085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077C5-5FAF-4A4D-BA99-0A23D395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91B2E-76DE-4CA4-8AB4-181733DFD315}"/>
              </a:ext>
            </a:extLst>
          </p:cNvPr>
          <p:cNvSpPr txBox="1"/>
          <p:nvPr/>
        </p:nvSpPr>
        <p:spPr>
          <a:xfrm>
            <a:off x="139407" y="770154"/>
            <a:ext cx="58899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u="sng" dirty="0" err="1">
                <a:latin typeface="Avenir Next LT Pro" panose="020B0504020202020204" pitchFamily="34" charset="0"/>
              </a:rPr>
              <a:t>Regularizer</a:t>
            </a:r>
            <a:r>
              <a:rPr lang="en-US" sz="2200" b="1" u="sng" dirty="0">
                <a:latin typeface="Avenir Next LT Pro" panose="020B0504020202020204" pitchFamily="34" charset="0"/>
              </a:rPr>
              <a:t> 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71D970-DB08-4D5F-A91E-BE095DACFE73}"/>
                  </a:ext>
                </a:extLst>
              </p:cNvPr>
              <p:cNvSpPr txBox="1"/>
              <p:nvPr/>
            </p:nvSpPr>
            <p:spPr>
              <a:xfrm>
                <a:off x="1130007" y="1826418"/>
                <a:ext cx="3908718" cy="775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latin typeface="Avenir Next LT Pro" panose="020B0504020202020204" pitchFamily="34" charset="0"/>
                  </a:rPr>
                  <a:t>Add a regularization penalty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2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200" dirty="0">
                    <a:latin typeface="Avenir Next LT Pro" panose="020B0504020202020204" pitchFamily="34" charset="0"/>
                  </a:rPr>
                  <a:t>to the SSE</a:t>
                </a:r>
                <a:endParaRPr lang="en-US" sz="22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71D970-DB08-4D5F-A91E-BE095DACF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07" y="1826418"/>
                <a:ext cx="3908718" cy="775533"/>
              </a:xfrm>
              <a:prstGeom prst="rect">
                <a:avLst/>
              </a:prstGeom>
              <a:blipFill>
                <a:blip r:embed="rId2"/>
                <a:stretch>
                  <a:fillRect l="-467" t="-4724" r="-2025" b="-15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F0CC48-8675-4EDE-8BF8-B04A95D50AC3}"/>
              </a:ext>
            </a:extLst>
          </p:cNvPr>
          <p:cNvCxnSpPr>
            <a:cxnSpLocks/>
          </p:cNvCxnSpPr>
          <p:nvPr/>
        </p:nvCxnSpPr>
        <p:spPr>
          <a:xfrm>
            <a:off x="6096000" y="714375"/>
            <a:ext cx="0" cy="3981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D6D196-A5CF-4D75-BFDD-C9359870C83D}"/>
              </a:ext>
            </a:extLst>
          </p:cNvPr>
          <p:cNvSpPr txBox="1"/>
          <p:nvPr/>
        </p:nvSpPr>
        <p:spPr>
          <a:xfrm>
            <a:off x="6265506" y="770154"/>
            <a:ext cx="58899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u="sng" dirty="0">
                <a:latin typeface="Avenir Next LT Pro" panose="020B0504020202020204" pitchFamily="34" charset="0"/>
              </a:rPr>
              <a:t>Bayesian 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C40944-5094-469F-9C00-227B0DE92FF8}"/>
                  </a:ext>
                </a:extLst>
              </p:cNvPr>
              <p:cNvSpPr txBox="1"/>
              <p:nvPr/>
            </p:nvSpPr>
            <p:spPr>
              <a:xfrm>
                <a:off x="7256106" y="1793203"/>
                <a:ext cx="3908718" cy="841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latin typeface="Avenir Next LT Pro" panose="020B0504020202020204" pitchFamily="34" charset="0"/>
                  </a:rPr>
                  <a:t>Assume a Gaussian prior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2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C40944-5094-469F-9C00-227B0DE92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106" y="1793203"/>
                <a:ext cx="3908718" cy="841962"/>
              </a:xfrm>
              <a:prstGeom prst="rect">
                <a:avLst/>
              </a:prstGeom>
              <a:blipFill>
                <a:blip r:embed="rId3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45880-4D21-40A8-B1FF-1BD5A1FF8B8A}"/>
                  </a:ext>
                </a:extLst>
              </p:cNvPr>
              <p:cNvSpPr txBox="1"/>
              <p:nvPr/>
            </p:nvSpPr>
            <p:spPr>
              <a:xfrm>
                <a:off x="279254" y="3429000"/>
                <a:ext cx="5610223" cy="608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20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200" b="1" i="1" dirty="0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sz="22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45880-4D21-40A8-B1FF-1BD5A1FF8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54" y="3429000"/>
                <a:ext cx="5610223" cy="608308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293E9C-C8C1-4085-83B8-6D557BC6972A}"/>
                  </a:ext>
                </a:extLst>
              </p:cNvPr>
              <p:cNvSpPr txBox="1"/>
              <p:nvPr/>
            </p:nvSpPr>
            <p:spPr>
              <a:xfrm>
                <a:off x="6405353" y="3429000"/>
                <a:ext cx="5610223" cy="608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2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293E9C-C8C1-4085-83B8-6D557BC6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353" y="3429000"/>
                <a:ext cx="5610223" cy="608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A78C78-DA7D-4396-848E-C9382BCFEDAE}"/>
              </a:ext>
            </a:extLst>
          </p:cNvPr>
          <p:cNvSpPr txBox="1"/>
          <p:nvPr/>
        </p:nvSpPr>
        <p:spPr>
          <a:xfrm>
            <a:off x="2027959" y="5126235"/>
            <a:ext cx="81360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Arrive at the same solution for L2 regularized least squares.</a:t>
            </a:r>
            <a:endParaRPr lang="en-US" sz="2200" b="1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CEBC2C-F121-4533-B13D-E51EABA7B610}"/>
                  </a:ext>
                </a:extLst>
              </p:cNvPr>
              <p:cNvSpPr txBox="1"/>
              <p:nvPr/>
            </p:nvSpPr>
            <p:spPr>
              <a:xfrm>
                <a:off x="3026229" y="5742047"/>
                <a:ext cx="61395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CEBC2C-F121-4533-B13D-E51EABA7B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229" y="5742047"/>
                <a:ext cx="613954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322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0008-3C1C-457E-A8DF-3F347016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Regularization – Example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72EA6-6BC4-4F75-A9ED-A38DE8B2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CFBF1E-5F13-41DF-ADB9-242089931B93}"/>
              </a:ext>
            </a:extLst>
          </p:cNvPr>
          <p:cNvGrpSpPr/>
          <p:nvPr/>
        </p:nvGrpSpPr>
        <p:grpSpPr>
          <a:xfrm>
            <a:off x="662712" y="705465"/>
            <a:ext cx="10260926" cy="561372"/>
            <a:chOff x="279254" y="1029929"/>
            <a:chExt cx="10260926" cy="561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54146-4080-45B3-8B11-F2BE52FB34E9}"/>
                    </a:ext>
                  </a:extLst>
                </p:cNvPr>
                <p:cNvSpPr txBox="1"/>
                <p:nvPr/>
              </p:nvSpPr>
              <p:spPr>
                <a:xfrm>
                  <a:off x="279254" y="1029929"/>
                  <a:ext cx="5610223" cy="5613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𝑎𝑟𝑔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0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p>
                              <m:sSupPr>
                                <m:ctrlP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func>
                      </m:oMath>
                    </m:oMathPara>
                  </a14:m>
                  <a:endParaRPr lang="en-US" sz="2000" b="1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054146-4080-45B3-8B11-F2BE52FB34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4" y="1029929"/>
                  <a:ext cx="5610223" cy="5613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8CD8DD9-0E63-4774-8A0F-B95EFC7C0511}"/>
                    </a:ext>
                  </a:extLst>
                </p:cNvPr>
                <p:cNvSpPr txBox="1"/>
                <p:nvPr/>
              </p:nvSpPr>
              <p:spPr>
                <a:xfrm>
                  <a:off x="7570886" y="1110560"/>
                  <a:ext cx="296929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8CD8DD9-0E63-4774-8A0F-B95EFC7C0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886" y="1110560"/>
                  <a:ext cx="2969294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F79AE13-854F-46EA-AAE6-82AC3FCC8569}"/>
                </a:ext>
              </a:extLst>
            </p:cNvPr>
            <p:cNvSpPr/>
            <p:nvPr/>
          </p:nvSpPr>
          <p:spPr>
            <a:xfrm>
              <a:off x="6371304" y="1236873"/>
              <a:ext cx="442452" cy="14748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oly_red (3)">
            <a:hlinkClick r:id="" action="ppaction://media"/>
            <a:extLst>
              <a:ext uri="{FF2B5EF4-FFF2-40B4-BE49-F238E27FC236}">
                <a16:creationId xmlns:a16="http://schemas.microsoft.com/office/drawing/2014/main" id="{DE2DFD9C-D86A-4C19-AF5E-29A6D0AE3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4429" y="1604506"/>
            <a:ext cx="8423142" cy="473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6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Probabilistic Learning Algorithm: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C7740-5986-4878-BB02-D1D255A33D86}"/>
              </a:ext>
            </a:extLst>
          </p:cNvPr>
          <p:cNvSpPr txBox="1"/>
          <p:nvPr/>
        </p:nvSpPr>
        <p:spPr>
          <a:xfrm>
            <a:off x="512900" y="781742"/>
            <a:ext cx="11458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The intuitive answer is that 3/5 “fits the data” the best. We’ll formalize that notion this lecture.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/>
              <p:nvPr/>
            </p:nvSpPr>
            <p:spPr>
              <a:xfrm>
                <a:off x="512900" y="1765835"/>
                <a:ext cx="11166198" cy="2284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Maximum Likelihood Estimation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– Find parameters that make the observed data most likely.</a:t>
                </a: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probabilistic model of how the data was generated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parameterized by some set of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that maximizes the probability (or likelihood) of generating the training data under the probabilistic model.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1765835"/>
                <a:ext cx="11166198" cy="2284343"/>
              </a:xfrm>
              <a:prstGeom prst="rect">
                <a:avLst/>
              </a:prstGeom>
              <a:blipFill>
                <a:blip r:embed="rId3"/>
                <a:stretch>
                  <a:fillRect l="-546" t="-1337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2F83B90-F00A-45D1-870D-2F4612D157DF}"/>
              </a:ext>
            </a:extLst>
          </p:cNvPr>
          <p:cNvSpPr txBox="1"/>
          <p:nvPr/>
        </p:nvSpPr>
        <p:spPr>
          <a:xfrm>
            <a:off x="512899" y="4634162"/>
            <a:ext cx="114582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Why MLE?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Often leads to “natural” or intuitive parameter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MLE is optimal if model class is correct  (e.g. Normal model for normally distributed data)</a:t>
            </a:r>
          </a:p>
        </p:txBody>
      </p:sp>
    </p:spTree>
    <p:extLst>
      <p:ext uri="{BB962C8B-B14F-4D97-AF65-F5344CB8AC3E}">
        <p14:creationId xmlns:p14="http://schemas.microsoft.com/office/powerpoint/2010/main" val="2362825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2C051-8434-4557-B286-ED12D83FAC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F6B7DA-DDD5-4EF5-952B-A22A0011C68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endParaRPr lang="en-US" sz="2400" dirty="0"/>
              </a:p>
              <a:p>
                <a:r>
                  <a:rPr lang="en-US" sz="2400" dirty="0"/>
                  <a:t>Given that</a:t>
                </a:r>
                <a:r>
                  <a:rPr lang="en-US" dirty="0"/>
                  <a:t> L2 regularized least squares solves the following: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endParaRPr lang="en-US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gets very large, the error on the training set approaches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F6B7DA-DDD5-4EF5-952B-A22A0011C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50F57-2376-476E-B99A-E54F3B707C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True and I understand why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19F20-1056-4188-8D4A-523C079586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False and I understand why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977887-7D8A-414D-888D-30F1ABCFD9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True but I’m not sure why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2B90E1-2D48-4042-8762-B05C1C189F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False but I’m not sure why</a:t>
            </a:r>
          </a:p>
        </p:txBody>
      </p:sp>
    </p:spTree>
    <p:extLst>
      <p:ext uri="{BB962C8B-B14F-4D97-AF65-F5344CB8AC3E}">
        <p14:creationId xmlns:p14="http://schemas.microsoft.com/office/powerpoint/2010/main" val="2114946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F399-02B3-4074-A8A5-0D4B7896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Overregularized models may underfit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F175C-CAB8-4C25-B6C4-6BEDC72F4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41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D86AF4-EFF0-49F3-AF8F-9DA1E1471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" y="585788"/>
            <a:ext cx="104870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92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Regularization – Example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63C67-5708-4C51-96D5-9EA48338A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03"/>
          <a:stretch/>
        </p:blipFill>
        <p:spPr>
          <a:xfrm>
            <a:off x="0" y="1610347"/>
            <a:ext cx="12192000" cy="2778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87DFD-C163-4316-894B-FA347BB8485B}"/>
              </a:ext>
            </a:extLst>
          </p:cNvPr>
          <p:cNvSpPr txBox="1"/>
          <p:nvPr/>
        </p:nvSpPr>
        <p:spPr>
          <a:xfrm>
            <a:off x="238085" y="626339"/>
            <a:ext cx="117329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Each red line is the result of a 9</a:t>
            </a:r>
            <a:r>
              <a:rPr lang="en-US" sz="2200" baseline="30000" dirty="0">
                <a:latin typeface="Avenir Next LT Pro" panose="020B0504020202020204" pitchFamily="34" charset="0"/>
              </a:rPr>
              <a:t>th</a:t>
            </a:r>
            <a:r>
              <a:rPr lang="en-US" sz="2200" dirty="0">
                <a:latin typeface="Avenir Next LT Pro" panose="020B0504020202020204" pitchFamily="34" charset="0"/>
              </a:rPr>
              <a:t> degree polynomial fit on 10 random points noisily sampled from the true curve.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FBC361-846E-40B1-92B5-099ECF593304}"/>
                  </a:ext>
                </a:extLst>
              </p:cNvPr>
              <p:cNvSpPr txBox="1"/>
              <p:nvPr/>
            </p:nvSpPr>
            <p:spPr>
              <a:xfrm>
                <a:off x="1037600" y="4389120"/>
                <a:ext cx="205729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≈13.46</m:t>
                      </m:r>
                    </m:oMath>
                  </m:oMathPara>
                </a14:m>
                <a:endParaRPr lang="en-US" sz="2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FBC361-846E-40B1-92B5-099ECF593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00" y="4389120"/>
                <a:ext cx="205729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E36864-F23A-4E78-BA86-5538953DE6B3}"/>
                  </a:ext>
                </a:extLst>
              </p:cNvPr>
              <p:cNvSpPr txBox="1"/>
              <p:nvPr/>
            </p:nvSpPr>
            <p:spPr>
              <a:xfrm>
                <a:off x="5339969" y="4389120"/>
                <a:ext cx="205729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≈0.73</m:t>
                      </m:r>
                    </m:oMath>
                  </m:oMathPara>
                </a14:m>
                <a:endParaRPr lang="en-US" sz="2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E36864-F23A-4E78-BA86-5538953DE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969" y="4389120"/>
                <a:ext cx="205729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22FEC6-B18F-4A4C-83A4-030ACA1175FB}"/>
                  </a:ext>
                </a:extLst>
              </p:cNvPr>
              <p:cNvSpPr txBox="1"/>
              <p:nvPr/>
            </p:nvSpPr>
            <p:spPr>
              <a:xfrm>
                <a:off x="9324490" y="4388243"/>
                <a:ext cx="205729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≈0.09</m:t>
                      </m:r>
                    </m:oMath>
                  </m:oMathPara>
                </a14:m>
                <a:endParaRPr lang="en-US" sz="2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22FEC6-B18F-4A4C-83A4-030ACA117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490" y="4388243"/>
                <a:ext cx="205729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AB5D4A1-E07D-4734-B315-68A43E079EE2}"/>
              </a:ext>
            </a:extLst>
          </p:cNvPr>
          <p:cNvSpPr/>
          <p:nvPr/>
        </p:nvSpPr>
        <p:spPr>
          <a:xfrm>
            <a:off x="2278966" y="211015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DD3FBC-0F74-4B79-91D0-F545EEF44249}"/>
              </a:ext>
            </a:extLst>
          </p:cNvPr>
          <p:cNvSpPr/>
          <p:nvPr/>
        </p:nvSpPr>
        <p:spPr>
          <a:xfrm>
            <a:off x="6575473" y="2207468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EE4DA2-1791-4C01-8529-8EBDE5DF8B93}"/>
                  </a:ext>
                </a:extLst>
              </p:cNvPr>
              <p:cNvSpPr txBox="1"/>
              <p:nvPr/>
            </p:nvSpPr>
            <p:spPr>
              <a:xfrm>
                <a:off x="238085" y="5416227"/>
                <a:ext cx="1173293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latin typeface="Avenir Next LT Pro" panose="020B0504020202020204" pitchFamily="34" charset="0"/>
                  </a:rPr>
                  <a:t>Smaller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latin typeface="Avenir Next LT Pro" panose="020B0504020202020204" pitchFamily="34" charset="0"/>
                  </a:rPr>
                  <a:t> resulted in more complex curves that better fit the data but has a high variance.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EE4DA2-1791-4C01-8529-8EBDE5DF8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5" y="5416227"/>
                <a:ext cx="11732935" cy="430887"/>
              </a:xfrm>
              <a:prstGeom prst="rect">
                <a:avLst/>
              </a:prstGeom>
              <a:blipFill>
                <a:blip r:embed="rId6"/>
                <a:stretch>
                  <a:fillRect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027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Regularization – Example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87DFD-C163-4316-894B-FA347BB8485B}"/>
              </a:ext>
            </a:extLst>
          </p:cNvPr>
          <p:cNvSpPr txBox="1"/>
          <p:nvPr/>
        </p:nvSpPr>
        <p:spPr>
          <a:xfrm>
            <a:off x="238085" y="626339"/>
            <a:ext cx="1173293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Consider regularization (or priors in general) as trading off between bias and variance.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" panose="020B0504020202020204" pitchFamily="34" charset="0"/>
              </a:rPr>
              <a:t>No or low regularization has low bias, but high variance.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" panose="020B0504020202020204" pitchFamily="34" charset="0"/>
              </a:rPr>
              <a:t>Highly regularized models have high bias, but low variance.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" panose="020B0504020202020204" pitchFamily="34" charset="0"/>
              </a:rPr>
              <a:t>Often referred to as a “</a:t>
            </a:r>
            <a:r>
              <a:rPr lang="en-US" sz="2200" b="1" dirty="0">
                <a:latin typeface="Avenir Next LT Pro" panose="020B0504020202020204" pitchFamily="34" charset="0"/>
              </a:rPr>
              <a:t>bias-variance tradeoff</a:t>
            </a:r>
            <a:r>
              <a:rPr lang="en-US" sz="2200" dirty="0">
                <a:latin typeface="Avenir Next LT Pro" panose="020B0504020202020204" pitchFamily="34" charset="0"/>
              </a:rPr>
              <a:t>”.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F30580-2893-46EC-9D1A-021FC55E734B}"/>
              </a:ext>
            </a:extLst>
          </p:cNvPr>
          <p:cNvGrpSpPr/>
          <p:nvPr/>
        </p:nvGrpSpPr>
        <p:grpSpPr>
          <a:xfrm>
            <a:off x="0" y="2734297"/>
            <a:ext cx="12192000" cy="3209660"/>
            <a:chOff x="0" y="1610347"/>
            <a:chExt cx="12192000" cy="3209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F63C67-5708-4C51-96D5-9EA48338A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603"/>
            <a:stretch/>
          </p:blipFill>
          <p:spPr>
            <a:xfrm>
              <a:off x="0" y="1610347"/>
              <a:ext cx="12192000" cy="27787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FBC361-846E-40B1-92B5-099ECF593304}"/>
                    </a:ext>
                  </a:extLst>
                </p:cNvPr>
                <p:cNvSpPr txBox="1"/>
                <p:nvPr/>
              </p:nvSpPr>
              <p:spPr>
                <a:xfrm>
                  <a:off x="1037600" y="4389120"/>
                  <a:ext cx="2057293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≈13.46</m:t>
                        </m:r>
                      </m:oMath>
                    </m:oMathPara>
                  </a14:m>
                  <a:endParaRPr lang="en-US" sz="22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FBC361-846E-40B1-92B5-099ECF593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600" y="4389120"/>
                  <a:ext cx="205729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E36864-F23A-4E78-BA86-5538953DE6B3}"/>
                    </a:ext>
                  </a:extLst>
                </p:cNvPr>
                <p:cNvSpPr txBox="1"/>
                <p:nvPr/>
              </p:nvSpPr>
              <p:spPr>
                <a:xfrm>
                  <a:off x="5339969" y="4389120"/>
                  <a:ext cx="2057293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≈0.73</m:t>
                        </m:r>
                      </m:oMath>
                    </m:oMathPara>
                  </a14:m>
                  <a:endParaRPr lang="en-US" sz="22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E36864-F23A-4E78-BA86-5538953DE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969" y="4389120"/>
                  <a:ext cx="205729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422FEC6-B18F-4A4C-83A4-030ACA1175FB}"/>
                    </a:ext>
                  </a:extLst>
                </p:cNvPr>
                <p:cNvSpPr txBox="1"/>
                <p:nvPr/>
              </p:nvSpPr>
              <p:spPr>
                <a:xfrm>
                  <a:off x="9324490" y="4388243"/>
                  <a:ext cx="2057293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≈0.09</m:t>
                        </m:r>
                      </m:oMath>
                    </m:oMathPara>
                  </a14:m>
                  <a:endParaRPr lang="en-US" sz="22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422FEC6-B18F-4A4C-83A4-030ACA117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4490" y="4388243"/>
                  <a:ext cx="205729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B5D4A1-E07D-4734-B315-68A43E079EE2}"/>
                </a:ext>
              </a:extLst>
            </p:cNvPr>
            <p:cNvSpPr/>
            <p:nvPr/>
          </p:nvSpPr>
          <p:spPr>
            <a:xfrm>
              <a:off x="2278966" y="2110154"/>
              <a:ext cx="1167619" cy="528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DD3FBC-0F74-4B79-91D0-F545EEF44249}"/>
                </a:ext>
              </a:extLst>
            </p:cNvPr>
            <p:cNvSpPr/>
            <p:nvPr/>
          </p:nvSpPr>
          <p:spPr>
            <a:xfrm>
              <a:off x="6575473" y="2207468"/>
              <a:ext cx="1167619" cy="528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E4804D-A599-4B82-B9EC-2EA5DF4BDCB0}"/>
                </a:ext>
              </a:extLst>
            </p:cNvPr>
            <p:cNvSpPr/>
            <p:nvPr/>
          </p:nvSpPr>
          <p:spPr>
            <a:xfrm>
              <a:off x="10353136" y="2131894"/>
              <a:ext cx="1167619" cy="528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631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 of 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87DFD-C163-4316-894B-FA347BB8485B}"/>
              </a:ext>
            </a:extLst>
          </p:cNvPr>
          <p:cNvSpPr txBox="1"/>
          <p:nvPr/>
        </p:nvSpPr>
        <p:spPr>
          <a:xfrm>
            <a:off x="238085" y="818957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Could consider a whole family of regularization techniques based on different norms.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5D4A1-E07D-4734-B315-68A43E079EE2}"/>
              </a:ext>
            </a:extLst>
          </p:cNvPr>
          <p:cNvSpPr/>
          <p:nvPr/>
        </p:nvSpPr>
        <p:spPr>
          <a:xfrm>
            <a:off x="2278966" y="211015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DD3FBC-0F74-4B79-91D0-F545EEF44249}"/>
              </a:ext>
            </a:extLst>
          </p:cNvPr>
          <p:cNvSpPr/>
          <p:nvPr/>
        </p:nvSpPr>
        <p:spPr>
          <a:xfrm>
            <a:off x="6575473" y="2207468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E4DA2-1791-4C01-8529-8EBDE5DF8B93}"/>
              </a:ext>
            </a:extLst>
          </p:cNvPr>
          <p:cNvSpPr txBox="1"/>
          <p:nvPr/>
        </p:nvSpPr>
        <p:spPr>
          <a:xfrm>
            <a:off x="8693834" y="2960422"/>
            <a:ext cx="32771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Just Minkowski norm raised to power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673C19-D891-48D4-9F86-552686458157}"/>
                  </a:ext>
                </a:extLst>
              </p:cNvPr>
              <p:cNvSpPr txBox="1"/>
              <p:nvPr/>
            </p:nvSpPr>
            <p:spPr>
              <a:xfrm>
                <a:off x="1549059" y="1667863"/>
                <a:ext cx="8804077" cy="662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dirty="0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673C19-D891-48D4-9F86-552686458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059" y="1667863"/>
                <a:ext cx="8804077" cy="662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B2DBE6-4309-44EC-9407-29692FC2DC8E}"/>
                  </a:ext>
                </a:extLst>
              </p:cNvPr>
              <p:cNvSpPr txBox="1"/>
              <p:nvPr/>
            </p:nvSpPr>
            <p:spPr>
              <a:xfrm>
                <a:off x="3025727" y="2688839"/>
                <a:ext cx="6140546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B2DBE6-4309-44EC-9407-29692FC2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27" y="2688839"/>
                <a:ext cx="6140546" cy="13126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C5E87DD-4E09-42E3-A275-3F52C7E1EE1A}"/>
              </a:ext>
            </a:extLst>
          </p:cNvPr>
          <p:cNvSpPr txBox="1"/>
          <p:nvPr/>
        </p:nvSpPr>
        <p:spPr>
          <a:xfrm>
            <a:off x="2398835" y="3129698"/>
            <a:ext cx="32771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Avenir Next LT Pro" panose="020B0504020202020204" pitchFamily="34" charset="0"/>
              </a:rPr>
              <a:t>where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8377B-2752-41B3-B1ED-7DFABE188E52}"/>
              </a:ext>
            </a:extLst>
          </p:cNvPr>
          <p:cNvSpPr txBox="1"/>
          <p:nvPr/>
        </p:nvSpPr>
        <p:spPr>
          <a:xfrm>
            <a:off x="238085" y="4749327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Equivalent to minimizing the sum of squared error (SSE) subject to constraint (</a:t>
            </a:r>
            <a:r>
              <a:rPr lang="en-US" sz="2200" dirty="0">
                <a:latin typeface="Avenir Next LT Pro" panose="020B0504020202020204" pitchFamily="34" charset="0"/>
                <a:hlinkClick r:id="rId4"/>
              </a:rPr>
              <a:t>proof</a:t>
            </a:r>
            <a:r>
              <a:rPr lang="en-US" sz="2200" dirty="0">
                <a:latin typeface="Avenir Next LT Pro" panose="020B0504020202020204" pitchFamily="34" charset="0"/>
              </a:rPr>
              <a:t>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9E7EF5-107C-4FF2-8EFE-5E5E6BD17DC0}"/>
                  </a:ext>
                </a:extLst>
              </p:cNvPr>
              <p:cNvSpPr txBox="1"/>
              <p:nvPr/>
            </p:nvSpPr>
            <p:spPr>
              <a:xfrm>
                <a:off x="3025727" y="5440441"/>
                <a:ext cx="6140546" cy="668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200" dirty="0"/>
                  <a:t> for some constant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9E7EF5-107C-4FF2-8EFE-5E5E6BD17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27" y="5440441"/>
                <a:ext cx="6140546" cy="668453"/>
              </a:xfrm>
              <a:prstGeom prst="rect">
                <a:avLst/>
              </a:prstGeom>
              <a:blipFill>
                <a:blip r:embed="rId5"/>
                <a:stretch>
                  <a:fillRect t="-6364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096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forms of 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87DFD-C163-4316-894B-FA347BB8485B}"/>
              </a:ext>
            </a:extLst>
          </p:cNvPr>
          <p:cNvSpPr txBox="1"/>
          <p:nvPr/>
        </p:nvSpPr>
        <p:spPr>
          <a:xfrm>
            <a:off x="238085" y="818957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Suggests regularization constrains solutions to be within some distance of the origin: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5D4A1-E07D-4734-B315-68A43E079EE2}"/>
              </a:ext>
            </a:extLst>
          </p:cNvPr>
          <p:cNvSpPr/>
          <p:nvPr/>
        </p:nvSpPr>
        <p:spPr>
          <a:xfrm>
            <a:off x="2278966" y="211015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9E7EF5-107C-4FF2-8EFE-5E5E6BD17DC0}"/>
                  </a:ext>
                </a:extLst>
              </p:cNvPr>
              <p:cNvSpPr txBox="1"/>
              <p:nvPr/>
            </p:nvSpPr>
            <p:spPr>
              <a:xfrm>
                <a:off x="3025727" y="1701005"/>
                <a:ext cx="6140546" cy="668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200" dirty="0"/>
                  <a:t> for some constant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9E7EF5-107C-4FF2-8EFE-5E5E6BD17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27" y="1701005"/>
                <a:ext cx="6140546" cy="668453"/>
              </a:xfrm>
              <a:prstGeom prst="rect">
                <a:avLst/>
              </a:prstGeom>
              <a:blipFill>
                <a:blip r:embed="rId2"/>
                <a:stretch>
                  <a:fillRect t="-6364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66D9F8E-B3DB-462E-8622-0ECB849CEE64}"/>
              </a:ext>
            </a:extLst>
          </p:cNvPr>
          <p:cNvGrpSpPr/>
          <p:nvPr/>
        </p:nvGrpSpPr>
        <p:grpSpPr>
          <a:xfrm>
            <a:off x="678481" y="2874913"/>
            <a:ext cx="10835038" cy="2282082"/>
            <a:chOff x="1114425" y="3009349"/>
            <a:chExt cx="9940572" cy="2093689"/>
          </a:xfrm>
        </p:grpSpPr>
        <p:pic>
          <p:nvPicPr>
            <p:cNvPr id="21" name="Picture 2" descr="Unit circles using different Minkowski distance metrics.">
              <a:extLst>
                <a:ext uri="{FF2B5EF4-FFF2-40B4-BE49-F238E27FC236}">
                  <a16:creationId xmlns:a16="http://schemas.microsoft.com/office/drawing/2014/main" id="{576A4194-DA34-4DE5-80FE-84F3770A6C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21" r="54488"/>
            <a:stretch/>
          </p:blipFill>
          <p:spPr bwMode="auto">
            <a:xfrm>
              <a:off x="1114425" y="3009349"/>
              <a:ext cx="2840453" cy="2093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Unit circles using different Minkowski distance metrics.">
              <a:extLst>
                <a:ext uri="{FF2B5EF4-FFF2-40B4-BE49-F238E27FC236}">
                  <a16:creationId xmlns:a16="http://schemas.microsoft.com/office/drawing/2014/main" id="{92C2DABD-6925-4FB2-BF66-E628FDD847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68" r="716"/>
            <a:stretch/>
          </p:blipFill>
          <p:spPr bwMode="auto">
            <a:xfrm>
              <a:off x="3954878" y="3009349"/>
              <a:ext cx="7100119" cy="2093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7AA987-DC77-4BCB-B003-E578DE152D45}"/>
                  </a:ext>
                </a:extLst>
              </p:cNvPr>
              <p:cNvSpPr txBox="1"/>
              <p:nvPr/>
            </p:nvSpPr>
            <p:spPr>
              <a:xfrm>
                <a:off x="130180" y="5742930"/>
                <a:ext cx="1173293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>
                    <a:latin typeface="Avenir Next LT Pro" panose="020B0504020202020204" pitchFamily="34" charset="0"/>
                  </a:rPr>
                  <a:t> defines the shape of the region of viable solutions,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>
                    <a:latin typeface="Avenir Next LT Pro" panose="020B0504020202020204" pitchFamily="34" charset="0"/>
                  </a:rPr>
                  <a:t> determines its size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7AA987-DC77-4BCB-B003-E578DE152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80" y="5742930"/>
                <a:ext cx="11732935" cy="430887"/>
              </a:xfrm>
              <a:prstGeom prst="rect">
                <a:avLst/>
              </a:prstGeom>
              <a:blipFill>
                <a:blip r:embed="rId4"/>
                <a:stretch>
                  <a:fillRect t="-8451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247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63296-B703-46AC-8A7F-7B2CFC5A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forms of regularization in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C6019-1DF0-4656-BF30-2EFF30AC2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BCEE2-D75F-4B68-AD00-7CF9916DB16B}"/>
              </a:ext>
            </a:extLst>
          </p:cNvPr>
          <p:cNvSpPr txBox="1"/>
          <p:nvPr/>
        </p:nvSpPr>
        <p:spPr>
          <a:xfrm>
            <a:off x="238085" y="2475688"/>
            <a:ext cx="117329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Lasso Regression </a:t>
            </a:r>
            <a:r>
              <a:rPr lang="en-US" sz="2400" dirty="0">
                <a:latin typeface="Avenir Next LT Pro" panose="020B0504020202020204" pitchFamily="34" charset="0"/>
              </a:rPr>
              <a:t>- Penalizes the L1-norm of the weights (i.e. minimizing sum of absolute value of weights).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5161-1EBA-4A7B-8ABF-9A81DB266973}"/>
              </a:ext>
            </a:extLst>
          </p:cNvPr>
          <p:cNvSpPr txBox="1"/>
          <p:nvPr/>
        </p:nvSpPr>
        <p:spPr>
          <a:xfrm>
            <a:off x="238085" y="677052"/>
            <a:ext cx="117329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Ridge Regression </a:t>
            </a:r>
            <a:r>
              <a:rPr lang="en-US" sz="2400" dirty="0">
                <a:latin typeface="Avenir Next LT Pro" panose="020B0504020202020204" pitchFamily="34" charset="0"/>
              </a:rPr>
              <a:t>– The L2 penalized least-squares objective we’ve been dealing with so far.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4DD3FC-50C8-4D23-BE5D-D6B4EEE9EA6D}"/>
              </a:ext>
            </a:extLst>
          </p:cNvPr>
          <p:cNvSpPr txBox="1"/>
          <p:nvPr/>
        </p:nvSpPr>
        <p:spPr>
          <a:xfrm>
            <a:off x="238085" y="4274324"/>
            <a:ext cx="117329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L0 or Sparse Regression</a:t>
            </a:r>
            <a:r>
              <a:rPr lang="en-US" sz="2400" dirty="0">
                <a:latin typeface="Avenir Next LT Pro" panose="020B0504020202020204" pitchFamily="34" charset="0"/>
              </a:rPr>
              <a:t>- Penalizes the number of non-zero weights. This requires combinatoric optimization to solve exactly – NP-complete problem!</a:t>
            </a:r>
          </a:p>
        </p:txBody>
      </p:sp>
    </p:spTree>
    <p:extLst>
      <p:ext uri="{BB962C8B-B14F-4D97-AF65-F5344CB8AC3E}">
        <p14:creationId xmlns:p14="http://schemas.microsoft.com/office/powerpoint/2010/main" val="2643777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63296-B703-46AC-8A7F-7B2CFC5A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vs L1 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C6019-1DF0-4656-BF30-2EFF30AC2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47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2C7B95-34B0-4C76-AF49-CBF4BAD28A5F}"/>
              </a:ext>
            </a:extLst>
          </p:cNvPr>
          <p:cNvCxnSpPr/>
          <p:nvPr/>
        </p:nvCxnSpPr>
        <p:spPr>
          <a:xfrm>
            <a:off x="6193073" y="485775"/>
            <a:ext cx="0" cy="5705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D86351-B5E1-4124-B378-E348A9FE1C5B}"/>
              </a:ext>
            </a:extLst>
          </p:cNvPr>
          <p:cNvGrpSpPr/>
          <p:nvPr/>
        </p:nvGrpSpPr>
        <p:grpSpPr>
          <a:xfrm>
            <a:off x="1068371" y="586249"/>
            <a:ext cx="4284005" cy="5500836"/>
            <a:chOff x="1068371" y="586249"/>
            <a:chExt cx="4284005" cy="5500836"/>
          </a:xfrm>
        </p:grpSpPr>
        <p:pic>
          <p:nvPicPr>
            <p:cNvPr id="5" name="Picture 2" descr="What is Regularization in Machine Learning? | by Kailash Ahirwar | codeburst">
              <a:extLst>
                <a:ext uri="{FF2B5EF4-FFF2-40B4-BE49-F238E27FC236}">
                  <a16:creationId xmlns:a16="http://schemas.microsoft.com/office/drawing/2014/main" id="{7CDCFFDF-081D-4085-BE05-6B644BAE27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19" b="13481"/>
            <a:stretch/>
          </p:blipFill>
          <p:spPr bwMode="auto">
            <a:xfrm>
              <a:off x="1490599" y="2318838"/>
              <a:ext cx="3439549" cy="3768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D629A7-0CEC-4BB7-BF2F-4AE03EDADACE}"/>
                </a:ext>
              </a:extLst>
            </p:cNvPr>
            <p:cNvSpPr txBox="1"/>
            <p:nvPr/>
          </p:nvSpPr>
          <p:spPr>
            <a:xfrm>
              <a:off x="1861906" y="586249"/>
              <a:ext cx="26969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latin typeface="Avenir Next LT Pro" panose="020B0504020202020204" pitchFamily="34" charset="0"/>
                </a:rPr>
                <a:t>Ridge Regression (L2)</a:t>
              </a:r>
              <a:endParaRPr 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F59D76-F745-4E33-9251-2FC1830AC472}"/>
                </a:ext>
              </a:extLst>
            </p:cNvPr>
            <p:cNvSpPr txBox="1"/>
            <p:nvPr/>
          </p:nvSpPr>
          <p:spPr>
            <a:xfrm>
              <a:off x="1068371" y="1143262"/>
              <a:ext cx="42840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Avenir Next LT Pro" panose="020B0504020202020204" pitchFamily="34" charset="0"/>
                </a:rPr>
                <a:t>Tends to yield denser weights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AE591F-1FF4-4BCD-A3F9-2F4625847C96}"/>
                </a:ext>
              </a:extLst>
            </p:cNvPr>
            <p:cNvSpPr txBox="1"/>
            <p:nvPr/>
          </p:nvSpPr>
          <p:spPr>
            <a:xfrm>
              <a:off x="1068371" y="1731047"/>
              <a:ext cx="42840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Avenir Next LT Pro" panose="020B0504020202020204" pitchFamily="34" charset="0"/>
                </a:rPr>
                <a:t>Computationally easy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2BCBE6-101F-4CDB-AA66-118C57651325}"/>
              </a:ext>
            </a:extLst>
          </p:cNvPr>
          <p:cNvGrpSpPr/>
          <p:nvPr/>
        </p:nvGrpSpPr>
        <p:grpSpPr>
          <a:xfrm>
            <a:off x="7033770" y="586249"/>
            <a:ext cx="4284005" cy="5500836"/>
            <a:chOff x="7502611" y="586249"/>
            <a:chExt cx="4284005" cy="5500836"/>
          </a:xfrm>
        </p:grpSpPr>
        <p:pic>
          <p:nvPicPr>
            <p:cNvPr id="6" name="Picture 2" descr="What is Regularization in Machine Learning? | by Kailash Ahirwar | codeburst">
              <a:extLst>
                <a:ext uri="{FF2B5EF4-FFF2-40B4-BE49-F238E27FC236}">
                  <a16:creationId xmlns:a16="http://schemas.microsoft.com/office/drawing/2014/main" id="{85DA5EE1-9FAC-4CA4-A7BF-6ADAFDC82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9" r="50000" b="13481"/>
            <a:stretch/>
          </p:blipFill>
          <p:spPr bwMode="auto">
            <a:xfrm>
              <a:off x="7924839" y="2318838"/>
              <a:ext cx="3439549" cy="3768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D6034D-ACBC-46E5-B9E2-3C087E663251}"/>
                </a:ext>
              </a:extLst>
            </p:cNvPr>
            <p:cNvSpPr txBox="1"/>
            <p:nvPr/>
          </p:nvSpPr>
          <p:spPr>
            <a:xfrm>
              <a:off x="8296146" y="586249"/>
              <a:ext cx="26969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latin typeface="Avenir Next LT Pro" panose="020B0504020202020204" pitchFamily="34" charset="0"/>
                </a:rPr>
                <a:t>Lasso Regression (L1)</a:t>
              </a:r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96CD94-9B8C-47C9-AA2B-FCA8A4A0BEBF}"/>
                </a:ext>
              </a:extLst>
            </p:cNvPr>
            <p:cNvSpPr txBox="1"/>
            <p:nvPr/>
          </p:nvSpPr>
          <p:spPr>
            <a:xfrm>
              <a:off x="7502611" y="1206322"/>
              <a:ext cx="42840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Avenir Next LT Pro" panose="020B0504020202020204" pitchFamily="34" charset="0"/>
                </a:rPr>
                <a:t>Tends to yield sparser weights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B1E201-6771-4357-8C28-C123DEB051AE}"/>
                </a:ext>
              </a:extLst>
            </p:cNvPr>
            <p:cNvSpPr txBox="1"/>
            <p:nvPr/>
          </p:nvSpPr>
          <p:spPr>
            <a:xfrm>
              <a:off x="7502611" y="1681769"/>
              <a:ext cx="42840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Avenir Next LT Pro" panose="020B0504020202020204" pitchFamily="34" charset="0"/>
                </a:rPr>
                <a:t>More computationally involved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1979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887DFD-C163-4316-894B-FA347BB8485B}"/>
                  </a:ext>
                </a:extLst>
              </p:cNvPr>
              <p:cNvSpPr txBox="1"/>
              <p:nvPr/>
            </p:nvSpPr>
            <p:spPr>
              <a:xfrm>
                <a:off x="238085" y="818957"/>
                <a:ext cx="1173293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Avenir Next LT Pro" panose="020B0504020202020204" pitchFamily="34" charset="0"/>
                  </a:rPr>
                  <a:t>Regularization is a much more general concept in machine learning. Consider any learning task to minimize a loss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Avenir Next LT Pro" panose="020B0504020202020204" pitchFamily="34" charset="0"/>
                  </a:rPr>
                  <a:t> on the training data – could add a </a:t>
                </a:r>
                <a:r>
                  <a:rPr lang="en-US" sz="2200" dirty="0" err="1">
                    <a:latin typeface="Avenir Next LT Pro" panose="020B0504020202020204" pitchFamily="34" charset="0"/>
                  </a:rPr>
                  <a:t>regularizer</a:t>
                </a:r>
                <a:r>
                  <a:rPr lang="en-US" sz="2200" dirty="0">
                    <a:latin typeface="Avenir Next LT Pro" panose="020B0504020202020204" pitchFamily="34" charset="0"/>
                  </a:rPr>
                  <a:t> term.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887DFD-C163-4316-894B-FA347BB8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5" y="818957"/>
                <a:ext cx="11732935" cy="769441"/>
              </a:xfrm>
              <a:prstGeom prst="rect">
                <a:avLst/>
              </a:prstGeom>
              <a:blipFill>
                <a:blip r:embed="rId2"/>
                <a:stretch>
                  <a:fillRect l="-675" t="-3937" r="-727" b="-15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AB5D4A1-E07D-4734-B315-68A43E079EE2}"/>
              </a:ext>
            </a:extLst>
          </p:cNvPr>
          <p:cNvSpPr/>
          <p:nvPr/>
        </p:nvSpPr>
        <p:spPr>
          <a:xfrm>
            <a:off x="2278966" y="211015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DD3FBC-0F74-4B79-91D0-F545EEF44249}"/>
              </a:ext>
            </a:extLst>
          </p:cNvPr>
          <p:cNvSpPr/>
          <p:nvPr/>
        </p:nvSpPr>
        <p:spPr>
          <a:xfrm>
            <a:off x="6575473" y="2207468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673C19-D891-48D4-9F86-552686458157}"/>
                  </a:ext>
                </a:extLst>
              </p:cNvPr>
              <p:cNvSpPr txBox="1"/>
              <p:nvPr/>
            </p:nvSpPr>
            <p:spPr>
              <a:xfrm>
                <a:off x="1549059" y="1976098"/>
                <a:ext cx="8804077" cy="662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𝑟𝑒𝑔𝑢𝑙𝑎𝑟𝑖𝑧𝑒𝑟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673C19-D891-48D4-9F86-552686458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059" y="1976098"/>
                <a:ext cx="8804077" cy="662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698377B-2752-41B3-B1ED-7DFABE188E52}"/>
              </a:ext>
            </a:extLst>
          </p:cNvPr>
          <p:cNvSpPr txBox="1"/>
          <p:nvPr/>
        </p:nvSpPr>
        <p:spPr>
          <a:xfrm>
            <a:off x="238085" y="5141903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Most commonly used </a:t>
            </a:r>
            <a:r>
              <a:rPr lang="en-US" sz="2200" dirty="0" err="1">
                <a:latin typeface="Avenir Next LT Pro" panose="020B0504020202020204" pitchFamily="34" charset="0"/>
              </a:rPr>
              <a:t>regularizers</a:t>
            </a:r>
            <a:r>
              <a:rPr lang="en-US" sz="2200" dirty="0">
                <a:latin typeface="Avenir Next LT Pro" panose="020B0504020202020204" pitchFamily="34" charset="0"/>
              </a:rPr>
              <a:t> are based on the norm of the weight vector.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204942-773D-4C1D-8405-9297744B686F}"/>
                  </a:ext>
                </a:extLst>
              </p:cNvPr>
              <p:cNvSpPr txBox="1"/>
              <p:nvPr/>
            </p:nvSpPr>
            <p:spPr>
              <a:xfrm>
                <a:off x="238085" y="3216869"/>
                <a:ext cx="1173293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latin typeface="Avenir Next LT Pro" panose="020B0504020202020204" pitchFamily="34" charset="0"/>
                  </a:rPr>
                  <a:t>Generally speaking, larger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>
                    <a:latin typeface="Avenir Next LT Pro" panose="020B0504020202020204" pitchFamily="34" charset="0"/>
                  </a:rPr>
                  <a:t> lead to simpler models and reduce overfitting, smaller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>
                    <a:latin typeface="Avenir Next LT Pro" panose="020B0504020202020204" pitchFamily="34" charset="0"/>
                  </a:rPr>
                  <a:t> lead to more complex models but improve fit on training data.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204942-773D-4C1D-8405-9297744B6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5" y="3216869"/>
                <a:ext cx="11732935" cy="769441"/>
              </a:xfrm>
              <a:prstGeom prst="rect">
                <a:avLst/>
              </a:prstGeom>
              <a:blipFill>
                <a:blip r:embed="rId4"/>
                <a:stretch>
                  <a:fillRect l="-675" t="-4762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839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Wrapping up a few details about OLS.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How can we use least-squares regression to fit more complex functions?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What is polynomial regression?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More generally, how can we learn linear functions over basis functions?</a:t>
            </a:r>
            <a:endParaRPr lang="en-US" sz="2600" strike="sngStrike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is regularization?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logistic regression?</a:t>
            </a:r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942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Second Statistical Learning Algorithm: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/>
              <p:nvPr/>
            </p:nvSpPr>
            <p:spPr>
              <a:xfrm>
                <a:off x="512900" y="874403"/>
                <a:ext cx="11166198" cy="2875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Maximum A Posteriori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– Find parameters that make the observed data most likely but consider a prior over the parameters.</a:t>
                </a: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prior distribution 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probabilistic model of how the data is generated:</a:t>
                </a:r>
                <a:br>
                  <a:rPr lang="en-US" sz="2000" dirty="0">
                    <a:latin typeface="Avenir Next LT Pro" panose="020B0504020202020204" pitchFamily="34" charset="0"/>
                  </a:rPr>
                </a:br>
                <a:r>
                  <a:rPr lang="en-US" sz="2000" dirty="0">
                    <a:latin typeface="Avenir Next LT Pro" panose="020B0504020202020204" pitchFamily="34" charset="0"/>
                  </a:rPr>
                  <a:t>--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and then data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𝑀𝐴𝑃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that maximize the posterior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874403"/>
                <a:ext cx="11166198" cy="2875403"/>
              </a:xfrm>
              <a:prstGeom prst="rect">
                <a:avLst/>
              </a:prstGeom>
              <a:blipFill>
                <a:blip r:embed="rId3"/>
                <a:stretch>
                  <a:fillRect l="-546" t="-847" b="-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2F83B90-F00A-45D1-870D-2F4612D157DF}"/>
              </a:ext>
            </a:extLst>
          </p:cNvPr>
          <p:cNvSpPr txBox="1"/>
          <p:nvPr/>
        </p:nvSpPr>
        <p:spPr>
          <a:xfrm>
            <a:off x="512899" y="4634162"/>
            <a:ext cx="1145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Why MAP?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Rigorous framework to combine observations (likelihood) with beliefs (prior)</a:t>
            </a:r>
          </a:p>
        </p:txBody>
      </p:sp>
      <p:pic>
        <p:nvPicPr>
          <p:cNvPr id="7" name="Graphic 6" descr="Arrow: Slight curve with solid fill">
            <a:extLst>
              <a:ext uri="{FF2B5EF4-FFF2-40B4-BE49-F238E27FC236}">
                <a16:creationId xmlns:a16="http://schemas.microsoft.com/office/drawing/2014/main" id="{D2535D21-B0CD-4E96-85ED-273D29C18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700000">
            <a:off x="8416775" y="3400241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BCA06B-3B2F-45F5-9D24-B16FDD36AA21}"/>
                  </a:ext>
                </a:extLst>
              </p:cNvPr>
              <p:cNvSpPr txBox="1"/>
              <p:nvPr/>
            </p:nvSpPr>
            <p:spPr>
              <a:xfrm>
                <a:off x="8762798" y="3449755"/>
                <a:ext cx="3429202" cy="751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BCA06B-3B2F-45F5-9D24-B16FDD36A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798" y="3449755"/>
                <a:ext cx="3429202" cy="751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941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87DFD-C163-4316-894B-FA347BB8485B}"/>
              </a:ext>
            </a:extLst>
          </p:cNvPr>
          <p:cNvSpPr txBox="1"/>
          <p:nvPr/>
        </p:nvSpPr>
        <p:spPr>
          <a:xfrm>
            <a:off x="238085" y="818957"/>
            <a:ext cx="117329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Avenir Next LT Pro" panose="020B0504020202020204" pitchFamily="34" charset="0"/>
              </a:rPr>
              <a:t>Moving onto a new topic.</a:t>
            </a:r>
            <a:r>
              <a:rPr lang="en-US" sz="2200" dirty="0">
                <a:latin typeface="Avenir Next LT Pro" panose="020B0504020202020204" pitchFamily="34" charset="0"/>
              </a:rPr>
              <a:t> Binary classification with logistic regression.</a:t>
            </a:r>
          </a:p>
          <a:p>
            <a:endParaRPr lang="en-US" sz="22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" panose="020B0504020202020204" pitchFamily="34" charset="0"/>
              </a:rPr>
              <a:t>Binary (or two class) classification means our output y should be 0 or 1.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5D4A1-E07D-4734-B315-68A43E079EE2}"/>
              </a:ext>
            </a:extLst>
          </p:cNvPr>
          <p:cNvSpPr/>
          <p:nvPr/>
        </p:nvSpPr>
        <p:spPr>
          <a:xfrm>
            <a:off x="2278966" y="211015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DD3FBC-0F74-4B79-91D0-F545EEF44249}"/>
              </a:ext>
            </a:extLst>
          </p:cNvPr>
          <p:cNvSpPr/>
          <p:nvPr/>
        </p:nvSpPr>
        <p:spPr>
          <a:xfrm>
            <a:off x="6575473" y="2207468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CB83A-C954-4223-A534-0CFEAC0ED05C}"/>
              </a:ext>
            </a:extLst>
          </p:cNvPr>
          <p:cNvSpPr txBox="1"/>
          <p:nvPr/>
        </p:nvSpPr>
        <p:spPr>
          <a:xfrm>
            <a:off x="238085" y="2865012"/>
            <a:ext cx="1173293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Avenir Next LT Pro" panose="020B0504020202020204" pitchFamily="34" charset="0"/>
              </a:rPr>
              <a:t>Logistic Regression Idea: </a:t>
            </a:r>
            <a:r>
              <a:rPr lang="en-US" sz="2200" dirty="0">
                <a:latin typeface="Avenir Next LT Pro" panose="020B0504020202020204" pitchFamily="34" charset="0"/>
              </a:rPr>
              <a:t>Assume the probability of a data point x belonging to class 1 can be predicted by a warping the output of a linear model to be between 0 and 1.</a:t>
            </a:r>
          </a:p>
          <a:p>
            <a:endParaRPr lang="en-US" sz="22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" panose="020B0504020202020204" pitchFamily="34" charset="0"/>
              </a:rPr>
              <a:t>Logistic regression is a “linear classifier” because it will only be able to represent linear decision boundaries.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01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regress probabilities directly?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87DFD-C163-4316-894B-FA347BB8485B}"/>
              </a:ext>
            </a:extLst>
          </p:cNvPr>
          <p:cNvSpPr txBox="1"/>
          <p:nvPr/>
        </p:nvSpPr>
        <p:spPr>
          <a:xfrm>
            <a:off x="238085" y="818957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Consider trying to regress a probability directly: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DD3FBC-0F74-4B79-91D0-F545EEF44249}"/>
              </a:ext>
            </a:extLst>
          </p:cNvPr>
          <p:cNvSpPr/>
          <p:nvPr/>
        </p:nvSpPr>
        <p:spPr>
          <a:xfrm>
            <a:off x="6575473" y="2207468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BCB83A-C954-4223-A534-0CFEAC0ED05C}"/>
                  </a:ext>
                </a:extLst>
              </p:cNvPr>
              <p:cNvSpPr txBox="1"/>
              <p:nvPr/>
            </p:nvSpPr>
            <p:spPr>
              <a:xfrm>
                <a:off x="238085" y="2131894"/>
                <a:ext cx="11732935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BCB83A-C954-4223-A534-0CFEAC0ED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5" y="2131894"/>
                <a:ext cx="11732935" cy="59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60A5AD-5BCD-4014-9240-3A2CF5AC8072}"/>
                  </a:ext>
                </a:extLst>
              </p:cNvPr>
              <p:cNvSpPr txBox="1"/>
              <p:nvPr/>
            </p:nvSpPr>
            <p:spPr>
              <a:xfrm>
                <a:off x="238085" y="3725872"/>
                <a:ext cx="1173293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latin typeface="Avenir Next LT Pro" panose="020B0504020202020204" pitchFamily="34" charset="0"/>
                  </a:rPr>
                  <a:t>Some issues:</a:t>
                </a:r>
              </a:p>
              <a:p>
                <a:endParaRPr lang="en-US" sz="2200" dirty="0">
                  <a:latin typeface="Avenir Next LT Pro" panose="020B05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venir Next LT Pro" panose="020B0504020202020204" pitchFamily="34" charset="0"/>
                  </a:rPr>
                  <a:t>Nothing constrains the output to be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200" dirty="0">
                  <a:latin typeface="Avenir Next LT Pro" panose="020B05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venir Next LT Pro" panose="020B0504020202020204" pitchFamily="34" charset="0"/>
                  </a:rPr>
                  <a:t>Nothing constraints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60A5AD-5BCD-4014-9240-3A2CF5AC8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5" y="3725872"/>
                <a:ext cx="11732935" cy="1446550"/>
              </a:xfrm>
              <a:prstGeom prst="rect">
                <a:avLst/>
              </a:prstGeom>
              <a:blipFill>
                <a:blip r:embed="rId3"/>
                <a:stretch>
                  <a:fillRect l="-675" t="-2532" b="-8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30C07ED-3C3C-4531-99F0-A4FC5A8378C6}"/>
              </a:ext>
            </a:extLst>
          </p:cNvPr>
          <p:cNvSpPr txBox="1"/>
          <p:nvPr/>
        </p:nvSpPr>
        <p:spPr>
          <a:xfrm>
            <a:off x="238085" y="5731762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Want something that “forces” it to the range 0-1…</a:t>
            </a:r>
          </a:p>
        </p:txBody>
      </p:sp>
    </p:spTree>
    <p:extLst>
      <p:ext uri="{BB962C8B-B14F-4D97-AF65-F5344CB8AC3E}">
        <p14:creationId xmlns:p14="http://schemas.microsoft.com/office/powerpoint/2010/main" val="1591625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regress probabilities directly?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4C2321-6F3A-45FB-89C3-0C2AAF7B9E02}"/>
                  </a:ext>
                </a:extLst>
              </p:cNvPr>
              <p:cNvSpPr txBox="1"/>
              <p:nvPr/>
            </p:nvSpPr>
            <p:spPr>
              <a:xfrm>
                <a:off x="580985" y="2660071"/>
                <a:ext cx="4090529" cy="1133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latin typeface="Avenir Next LT Pro" panose="020B0504020202020204" pitchFamily="34" charset="0"/>
                  </a:rPr>
                  <a:t>Logistic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4C2321-6F3A-45FB-89C3-0C2AAF7B9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85" y="2660071"/>
                <a:ext cx="4090529" cy="1133900"/>
              </a:xfrm>
              <a:prstGeom prst="rect">
                <a:avLst/>
              </a:prstGeom>
              <a:blipFill>
                <a:blip r:embed="rId2"/>
                <a:stretch>
                  <a:fillRect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8">
            <a:extLst>
              <a:ext uri="{FF2B5EF4-FFF2-40B4-BE49-F238E27FC236}">
                <a16:creationId xmlns:a16="http://schemas.microsoft.com/office/drawing/2014/main" id="{D51D614B-8918-4DD2-BBB5-5AA36A7B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3621" y="2236196"/>
            <a:ext cx="4673324" cy="31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620787-C544-4086-BBAE-877CFBC09C5F}"/>
              </a:ext>
            </a:extLst>
          </p:cNvPr>
          <p:cNvSpPr txBox="1"/>
          <p:nvPr/>
        </p:nvSpPr>
        <p:spPr>
          <a:xfrm>
            <a:off x="238085" y="603514"/>
            <a:ext cx="117329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Avenir Next LT Pro" panose="020B0504020202020204" pitchFamily="34" charset="0"/>
              </a:rPr>
              <a:t>Introducing the logistic function: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" panose="020B0504020202020204" pitchFamily="34" charset="0"/>
              </a:rPr>
              <a:t>May also see it referred to as a sigmoid function or “logit”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070E25-36FC-46F6-96B0-55DE6C340A93}"/>
                  </a:ext>
                </a:extLst>
              </p:cNvPr>
              <p:cNvSpPr txBox="1"/>
              <p:nvPr/>
            </p:nvSpPr>
            <p:spPr>
              <a:xfrm>
                <a:off x="1059367" y="4244841"/>
                <a:ext cx="313376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latin typeface="Avenir Next LT Pro" panose="020B0504020202020204" pitchFamily="34" charset="0"/>
                  </a:rPr>
                  <a:t>Maps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−∞, ∞)</m:t>
                    </m:r>
                  </m:oMath>
                </a14:m>
                <a:r>
                  <a:rPr lang="en-US" sz="2200" dirty="0">
                    <a:latin typeface="Avenir Next LT Pro" panose="020B05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sz="2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070E25-36FC-46F6-96B0-55DE6C340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67" y="4244841"/>
                <a:ext cx="3133765" cy="430887"/>
              </a:xfrm>
              <a:prstGeom prst="rect">
                <a:avLst/>
              </a:prstGeom>
              <a:blipFill>
                <a:blip r:embed="rId4"/>
                <a:stretch>
                  <a:fillRect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125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20787-C544-4086-BBAE-877CFBC09C5F}"/>
              </a:ext>
            </a:extLst>
          </p:cNvPr>
          <p:cNvSpPr txBox="1"/>
          <p:nvPr/>
        </p:nvSpPr>
        <p:spPr>
          <a:xfrm>
            <a:off x="238085" y="603514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Avenir Next LT Pro" panose="020B0504020202020204" pitchFamily="34" charset="0"/>
              </a:rPr>
              <a:t>Logistic Regression Model Assumption:</a:t>
            </a:r>
            <a:endParaRPr lang="en-US" sz="22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7EC4D6-47D3-4426-9AA5-6E7E2C9B100F}"/>
                  </a:ext>
                </a:extLst>
              </p:cNvPr>
              <p:cNvSpPr txBox="1"/>
              <p:nvPr/>
            </p:nvSpPr>
            <p:spPr>
              <a:xfrm>
                <a:off x="-95290" y="1593541"/>
                <a:ext cx="11732935" cy="107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7EC4D6-47D3-4426-9AA5-6E7E2C9B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290" y="1593541"/>
                <a:ext cx="11732935" cy="10767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77BCDF-2DFE-4B1B-AFB7-F7004D07AA99}"/>
                  </a:ext>
                </a:extLst>
              </p:cNvPr>
              <p:cNvSpPr txBox="1"/>
              <p:nvPr/>
            </p:nvSpPr>
            <p:spPr>
              <a:xfrm>
                <a:off x="-212180" y="3575760"/>
                <a:ext cx="11732935" cy="1223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77BCDF-2DFE-4B1B-AFB7-F7004D07A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180" y="3575760"/>
                <a:ext cx="11732935" cy="1223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900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B944-4F1B-48E5-AA58-798B1161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B1970-6CD9-4A39-BF23-5F13D3AF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E4804D-A599-4B82-B9EC-2EA5DF4BDCB0}"/>
              </a:ext>
            </a:extLst>
          </p:cNvPr>
          <p:cNvSpPr/>
          <p:nvPr/>
        </p:nvSpPr>
        <p:spPr>
          <a:xfrm>
            <a:off x="10353136" y="2131894"/>
            <a:ext cx="1167619" cy="528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20787-C544-4086-BBAE-877CFBC09C5F}"/>
              </a:ext>
            </a:extLst>
          </p:cNvPr>
          <p:cNvSpPr txBox="1"/>
          <p:nvPr/>
        </p:nvSpPr>
        <p:spPr>
          <a:xfrm>
            <a:off x="238085" y="603514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Avenir Next LT Pro" panose="020B0504020202020204" pitchFamily="34" charset="0"/>
              </a:rPr>
              <a:t>Logistic Regression Model’s Decision Boundary:</a:t>
            </a:r>
            <a:endParaRPr lang="en-US" sz="22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7EC4D6-47D3-4426-9AA5-6E7E2C9B100F}"/>
                  </a:ext>
                </a:extLst>
              </p:cNvPr>
              <p:cNvSpPr txBox="1"/>
              <p:nvPr/>
            </p:nvSpPr>
            <p:spPr>
              <a:xfrm>
                <a:off x="-95290" y="1593541"/>
                <a:ext cx="1173293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=0|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7EC4D6-47D3-4426-9AA5-6E7E2C9B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290" y="1593541"/>
                <a:ext cx="1173293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59074-BCA9-4E44-B30C-42139AF4EE9B}"/>
                  </a:ext>
                </a:extLst>
              </p:cNvPr>
              <p:cNvSpPr txBox="1"/>
              <p:nvPr/>
            </p:nvSpPr>
            <p:spPr>
              <a:xfrm>
                <a:off x="422489" y="1141867"/>
                <a:ext cx="117329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if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59074-BCA9-4E44-B30C-42139AF4E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89" y="1141867"/>
                <a:ext cx="11732935" cy="461665"/>
              </a:xfrm>
              <a:prstGeom prst="rect">
                <a:avLst/>
              </a:prstGeom>
              <a:blipFill>
                <a:blip r:embed="rId3"/>
                <a:stretch>
                  <a:fillRect l="-779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4E46E8-5725-47B4-BC3D-C79FE0437C79}"/>
                  </a:ext>
                </a:extLst>
              </p:cNvPr>
              <p:cNvSpPr txBox="1"/>
              <p:nvPr/>
            </p:nvSpPr>
            <p:spPr>
              <a:xfrm>
                <a:off x="3468426" y="2423335"/>
                <a:ext cx="5056449" cy="1135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⇒  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=0|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&gt; 1</m:t>
                      </m:r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4E46E8-5725-47B4-BC3D-C79FE0437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26" y="2423335"/>
                <a:ext cx="5056449" cy="1135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F6978C-D6A0-430E-9711-91B700D57487}"/>
                  </a:ext>
                </a:extLst>
              </p:cNvPr>
              <p:cNvSpPr txBox="1"/>
              <p:nvPr/>
            </p:nvSpPr>
            <p:spPr>
              <a:xfrm>
                <a:off x="3468426" y="3857690"/>
                <a:ext cx="5056449" cy="667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&gt; 1</m:t>
                      </m:r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F6978C-D6A0-430E-9711-91B700D5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26" y="3857690"/>
                <a:ext cx="5056449" cy="667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811E0B-F673-46AA-8843-D7D2D76F6CB6}"/>
                  </a:ext>
                </a:extLst>
              </p:cNvPr>
              <p:cNvSpPr txBox="1"/>
              <p:nvPr/>
            </p:nvSpPr>
            <p:spPr>
              <a:xfrm>
                <a:off x="3468427" y="5081543"/>
                <a:ext cx="3694374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⇒    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&gt;0</m:t>
                      </m:r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811E0B-F673-46AA-8843-D7D2D76F6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27" y="5081543"/>
                <a:ext cx="3694374" cy="593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0987CF0-09C5-4DE3-A830-B5F3F760220C}"/>
              </a:ext>
            </a:extLst>
          </p:cNvPr>
          <p:cNvSpPr txBox="1"/>
          <p:nvPr/>
        </p:nvSpPr>
        <p:spPr>
          <a:xfrm>
            <a:off x="611466" y="5193689"/>
            <a:ext cx="224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Log of both sides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AA1192-265B-487D-975E-15D1358DFE96}"/>
              </a:ext>
            </a:extLst>
          </p:cNvPr>
          <p:cNvSpPr txBox="1"/>
          <p:nvPr/>
        </p:nvSpPr>
        <p:spPr>
          <a:xfrm>
            <a:off x="611466" y="4050907"/>
            <a:ext cx="224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Just some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1A32EC-1E01-4E81-A2AF-88457E4AFCC1}"/>
                  </a:ext>
                </a:extLst>
              </p:cNvPr>
              <p:cNvSpPr txBox="1"/>
              <p:nvPr/>
            </p:nvSpPr>
            <p:spPr>
              <a:xfrm>
                <a:off x="697191" y="2731980"/>
                <a:ext cx="224603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Divide both sides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=0|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1A32EC-1E01-4E81-A2AF-88457E4AF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91" y="2731980"/>
                <a:ext cx="2246034" cy="646331"/>
              </a:xfrm>
              <a:prstGeom prst="rect">
                <a:avLst/>
              </a:prstGeom>
              <a:blipFill>
                <a:blip r:embed="rId7"/>
                <a:stretch>
                  <a:fillRect l="-2168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334B98-51BE-43B1-B451-3ABF23BF6568}"/>
                  </a:ext>
                </a:extLst>
              </p:cNvPr>
              <p:cNvSpPr txBox="1"/>
              <p:nvPr/>
            </p:nvSpPr>
            <p:spPr>
              <a:xfrm>
                <a:off x="7629524" y="4571961"/>
                <a:ext cx="3891231" cy="1384995"/>
              </a:xfrm>
              <a:prstGeom prst="rect">
                <a:avLst/>
              </a:prstGeom>
              <a:noFill/>
              <a:ln>
                <a:solidFill>
                  <a:srgbClr val="D73F09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This tells us the decision boundary is the line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334B98-51BE-43B1-B451-3ABF23BF6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24" y="4571961"/>
                <a:ext cx="3891231" cy="1384995"/>
              </a:xfrm>
              <a:prstGeom prst="rect">
                <a:avLst/>
              </a:prstGeom>
              <a:blipFill>
                <a:blip r:embed="rId8"/>
                <a:stretch>
                  <a:fillRect t="-3930" r="-781" b="-11354"/>
                </a:stretch>
              </a:blipFill>
              <a:ln>
                <a:solidFill>
                  <a:srgbClr val="D73F0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17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7" grpId="0"/>
      <p:bldP spid="18" grpId="0"/>
      <p:bldP spid="19" grpId="0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8E98-B268-4ADD-BF9C-9B284936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FAE3E-FFFD-4D6D-9954-A00207159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63C0E-4734-4B70-B9AF-F9762687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429800"/>
            <a:ext cx="7734300" cy="492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58FBB-88C9-4A77-A3C1-FD05658C96C7}"/>
              </a:ext>
            </a:extLst>
          </p:cNvPr>
          <p:cNvSpPr txBox="1"/>
          <p:nvPr/>
        </p:nvSpPr>
        <p:spPr>
          <a:xfrm>
            <a:off x="238085" y="818957"/>
            <a:ext cx="11732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venir Next LT Pro" panose="020B0504020202020204" pitchFamily="34" charset="0"/>
              </a:rPr>
              <a:t>Example logistic regression decision boundary – linear in the features.</a:t>
            </a:r>
          </a:p>
        </p:txBody>
      </p:sp>
    </p:spTree>
    <p:extLst>
      <p:ext uri="{BB962C8B-B14F-4D97-AF65-F5344CB8AC3E}">
        <p14:creationId xmlns:p14="http://schemas.microsoft.com/office/powerpoint/2010/main" val="1263628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Logistic Regression in 2D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98344C-320A-4AEF-8B31-F29493B13F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638" y="2268369"/>
            <a:ext cx="7550331" cy="3245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625CAA-9174-4346-9FAE-F1A42E4473DF}"/>
                  </a:ext>
                </a:extLst>
              </p:cNvPr>
              <p:cNvSpPr txBox="1"/>
              <p:nvPr/>
            </p:nvSpPr>
            <p:spPr>
              <a:xfrm>
                <a:off x="801982" y="3498621"/>
                <a:ext cx="2858755" cy="563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6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sz="3600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3600" b="1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625CAA-9174-4346-9FAE-F1A42E44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82" y="3498621"/>
                <a:ext cx="2858755" cy="5639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AB2887-2A62-4E15-BC0F-F586E8D7ADC5}"/>
                  </a:ext>
                </a:extLst>
              </p:cNvPr>
              <p:cNvSpPr txBox="1"/>
              <p:nvPr/>
            </p:nvSpPr>
            <p:spPr>
              <a:xfrm>
                <a:off x="882878" y="4413716"/>
                <a:ext cx="28587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6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AB2887-2A62-4E15-BC0F-F586E8D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8" y="4413716"/>
                <a:ext cx="2858755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F12AA3-C167-45B4-908D-1F86EE3BAE76}"/>
              </a:ext>
            </a:extLst>
          </p:cNvPr>
          <p:cNvCxnSpPr/>
          <p:nvPr/>
        </p:nvCxnSpPr>
        <p:spPr>
          <a:xfrm>
            <a:off x="7641771" y="3072765"/>
            <a:ext cx="2024743" cy="1698171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BED4A-A3D3-4196-89C4-453DB83434B5}"/>
              </a:ext>
            </a:extLst>
          </p:cNvPr>
          <p:cNvCxnSpPr/>
          <p:nvPr/>
        </p:nvCxnSpPr>
        <p:spPr>
          <a:xfrm flipH="1">
            <a:off x="7584181" y="3826830"/>
            <a:ext cx="966023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DB04F2B-36A1-451C-976F-8DB3AA047CBA}"/>
                  </a:ext>
                </a:extLst>
              </p:cNvPr>
              <p:cNvSpPr txBox="1"/>
              <p:nvPr/>
            </p:nvSpPr>
            <p:spPr>
              <a:xfrm>
                <a:off x="7107770" y="3585624"/>
                <a:ext cx="50482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DB04F2B-36A1-451C-976F-8DB3AA047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70" y="3585624"/>
                <a:ext cx="50482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25493FC-1840-4568-B3A3-6D5CFFCE52C5}"/>
              </a:ext>
            </a:extLst>
          </p:cNvPr>
          <p:cNvCxnSpPr>
            <a:cxnSpLocks/>
          </p:cNvCxnSpPr>
          <p:nvPr/>
        </p:nvCxnSpPr>
        <p:spPr>
          <a:xfrm flipV="1">
            <a:off x="8772525" y="3164419"/>
            <a:ext cx="1304925" cy="269712"/>
          </a:xfrm>
          <a:prstGeom prst="straightConnector1">
            <a:avLst/>
          </a:prstGeom>
          <a:ln w="57150">
            <a:solidFill>
              <a:srgbClr val="D73F0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5AAF76D-F5BF-47C1-96AC-52A096732CD2}"/>
                  </a:ext>
                </a:extLst>
              </p:cNvPr>
              <p:cNvSpPr txBox="1"/>
              <p:nvPr/>
            </p:nvSpPr>
            <p:spPr>
              <a:xfrm>
                <a:off x="9174073" y="2733996"/>
                <a:ext cx="7033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5AAF76D-F5BF-47C1-96AC-52A096732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073" y="2733996"/>
                <a:ext cx="70335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43173A-9B57-48B8-8CD0-B18E7A71A066}"/>
              </a:ext>
            </a:extLst>
          </p:cNvPr>
          <p:cNvCxnSpPr>
            <a:cxnSpLocks/>
          </p:cNvCxnSpPr>
          <p:nvPr/>
        </p:nvCxnSpPr>
        <p:spPr>
          <a:xfrm>
            <a:off x="8519129" y="3824610"/>
            <a:ext cx="966023" cy="0"/>
          </a:xfrm>
          <a:prstGeom prst="straightConnector1">
            <a:avLst/>
          </a:prstGeom>
          <a:ln w="57150">
            <a:solidFill>
              <a:srgbClr val="FFD96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7D2C68-F3D1-4022-8C9E-BE574D27264D}"/>
              </a:ext>
            </a:extLst>
          </p:cNvPr>
          <p:cNvCxnSpPr>
            <a:cxnSpLocks/>
          </p:cNvCxnSpPr>
          <p:nvPr/>
        </p:nvCxnSpPr>
        <p:spPr>
          <a:xfrm>
            <a:off x="7873778" y="2682410"/>
            <a:ext cx="2093979" cy="1756240"/>
          </a:xfrm>
          <a:prstGeom prst="line">
            <a:avLst/>
          </a:prstGeom>
          <a:ln w="57150">
            <a:solidFill>
              <a:srgbClr val="D73F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C365DB5-31D1-40DA-8170-D6FCE82323D6}"/>
                  </a:ext>
                </a:extLst>
              </p:cNvPr>
              <p:cNvSpPr txBox="1"/>
              <p:nvPr/>
            </p:nvSpPr>
            <p:spPr>
              <a:xfrm>
                <a:off x="2800350" y="1059849"/>
                <a:ext cx="6591300" cy="953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C365DB5-31D1-40DA-8170-D6FCE823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50" y="1059849"/>
                <a:ext cx="6591300" cy="9534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22E37D-24A7-4283-B918-CFB449845F53}"/>
              </a:ext>
            </a:extLst>
          </p:cNvPr>
          <p:cNvCxnSpPr>
            <a:cxnSpLocks/>
          </p:cNvCxnSpPr>
          <p:nvPr/>
        </p:nvCxnSpPr>
        <p:spPr>
          <a:xfrm flipV="1">
            <a:off x="9545751" y="4461573"/>
            <a:ext cx="391844" cy="699718"/>
          </a:xfrm>
          <a:prstGeom prst="straightConnector1">
            <a:avLst/>
          </a:prstGeom>
          <a:ln w="57150">
            <a:solidFill>
              <a:srgbClr val="BC36D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D97DC7B-01C6-41CA-AE44-A17AB0EB0B3C}"/>
                  </a:ext>
                </a:extLst>
              </p:cNvPr>
              <p:cNvSpPr txBox="1"/>
              <p:nvPr/>
            </p:nvSpPr>
            <p:spPr>
              <a:xfrm>
                <a:off x="9002140" y="5143766"/>
                <a:ext cx="12694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1" i="1" smtClean="0">
                              <a:solidFill>
                                <a:srgbClr val="BC36D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BC36D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BC36D2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D97DC7B-01C6-41CA-AE44-A17AB0EB0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140" y="5143766"/>
                <a:ext cx="126941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01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74" grpId="0"/>
      <p:bldP spid="81" grpId="0"/>
      <p:bldP spid="10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71A515-57FC-4727-A75C-9FC7895421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300" y="2433985"/>
            <a:ext cx="7431024" cy="301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Logistic Regression in 2D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625CAA-9174-4346-9FAE-F1A42E4473DF}"/>
                  </a:ext>
                </a:extLst>
              </p:cNvPr>
              <p:cNvSpPr txBox="1"/>
              <p:nvPr/>
            </p:nvSpPr>
            <p:spPr>
              <a:xfrm>
                <a:off x="801982" y="3498621"/>
                <a:ext cx="2858755" cy="563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6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sz="3600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3600" b="1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625CAA-9174-4346-9FAE-F1A42E44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82" y="3498621"/>
                <a:ext cx="2858755" cy="563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AB2887-2A62-4E15-BC0F-F586E8D7ADC5}"/>
                  </a:ext>
                </a:extLst>
              </p:cNvPr>
              <p:cNvSpPr txBox="1"/>
              <p:nvPr/>
            </p:nvSpPr>
            <p:spPr>
              <a:xfrm>
                <a:off x="882878" y="4413716"/>
                <a:ext cx="28587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36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AB2887-2A62-4E15-BC0F-F586E8D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8" y="4413716"/>
                <a:ext cx="28587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54FDF7-5BF0-4980-826E-990E730447C9}"/>
              </a:ext>
            </a:extLst>
          </p:cNvPr>
          <p:cNvCxnSpPr/>
          <p:nvPr/>
        </p:nvCxnSpPr>
        <p:spPr>
          <a:xfrm>
            <a:off x="6317796" y="3044190"/>
            <a:ext cx="2024743" cy="1698171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458F3C-2036-46DB-B12A-F7A45DA5FA9E}"/>
              </a:ext>
            </a:extLst>
          </p:cNvPr>
          <p:cNvCxnSpPr/>
          <p:nvPr/>
        </p:nvCxnSpPr>
        <p:spPr>
          <a:xfrm flipH="1">
            <a:off x="6260206" y="3798255"/>
            <a:ext cx="966023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D317B3-0F7A-4A39-928F-7A6B304E2B42}"/>
                  </a:ext>
                </a:extLst>
              </p:cNvPr>
              <p:cNvSpPr txBox="1"/>
              <p:nvPr/>
            </p:nvSpPr>
            <p:spPr>
              <a:xfrm>
                <a:off x="5717120" y="3557049"/>
                <a:ext cx="50482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D317B3-0F7A-4A39-928F-7A6B304E2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120" y="3557049"/>
                <a:ext cx="50482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BBB4B2-B70D-4234-A38B-CF8605EB55A2}"/>
              </a:ext>
            </a:extLst>
          </p:cNvPr>
          <p:cNvCxnSpPr>
            <a:cxnSpLocks/>
          </p:cNvCxnSpPr>
          <p:nvPr/>
        </p:nvCxnSpPr>
        <p:spPr>
          <a:xfrm>
            <a:off x="7195154" y="3796035"/>
            <a:ext cx="966023" cy="0"/>
          </a:xfrm>
          <a:prstGeom prst="straightConnector1">
            <a:avLst/>
          </a:prstGeom>
          <a:ln w="57150">
            <a:solidFill>
              <a:srgbClr val="FFD966">
                <a:alpha val="50196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B89CC33-DB57-4A6F-AB51-CFB095B33E07}"/>
                  </a:ext>
                </a:extLst>
              </p:cNvPr>
              <p:cNvSpPr txBox="1"/>
              <p:nvPr/>
            </p:nvSpPr>
            <p:spPr>
              <a:xfrm>
                <a:off x="2800350" y="1059849"/>
                <a:ext cx="6591300" cy="953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B89CC33-DB57-4A6F-AB51-CFB095B33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50" y="1059849"/>
                <a:ext cx="6591300" cy="9534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532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38FEA-26AC-47D0-8E81-E336F4D449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3308" y="2124075"/>
            <a:ext cx="7077337" cy="3473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Logistic Regression in 2D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625CAA-9174-4346-9FAE-F1A42E4473DF}"/>
                  </a:ext>
                </a:extLst>
              </p:cNvPr>
              <p:cNvSpPr txBox="1"/>
              <p:nvPr/>
            </p:nvSpPr>
            <p:spPr>
              <a:xfrm>
                <a:off x="801982" y="3498621"/>
                <a:ext cx="2858755" cy="563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6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sz="3600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3600" b="1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625CAA-9174-4346-9FAE-F1A42E44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82" y="3498621"/>
                <a:ext cx="2858755" cy="563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AB2887-2A62-4E15-BC0F-F586E8D7ADC5}"/>
                  </a:ext>
                </a:extLst>
              </p:cNvPr>
              <p:cNvSpPr txBox="1"/>
              <p:nvPr/>
            </p:nvSpPr>
            <p:spPr>
              <a:xfrm>
                <a:off x="882878" y="4413716"/>
                <a:ext cx="28587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36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AB2887-2A62-4E15-BC0F-F586E8D7A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8" y="4413716"/>
                <a:ext cx="28587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6CBEEF-0A9A-4A2D-BF15-1221DC0E5EAB}"/>
              </a:ext>
            </a:extLst>
          </p:cNvPr>
          <p:cNvCxnSpPr>
            <a:cxnSpLocks/>
          </p:cNvCxnSpPr>
          <p:nvPr/>
        </p:nvCxnSpPr>
        <p:spPr>
          <a:xfrm flipH="1" flipV="1">
            <a:off x="8992346" y="3128956"/>
            <a:ext cx="504080" cy="538170"/>
          </a:xfrm>
          <a:prstGeom prst="straightConnector1">
            <a:avLst/>
          </a:prstGeom>
          <a:ln w="57150">
            <a:solidFill>
              <a:srgbClr val="D73F0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7DB251-D723-4EA0-9CFD-8D3CA8173B61}"/>
                  </a:ext>
                </a:extLst>
              </p:cNvPr>
              <p:cNvSpPr txBox="1"/>
              <p:nvPr/>
            </p:nvSpPr>
            <p:spPr>
              <a:xfrm>
                <a:off x="9030446" y="2867346"/>
                <a:ext cx="7033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7DB251-D723-4EA0-9CFD-8D3CA8173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446" y="2867346"/>
                <a:ext cx="703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A7A5E2-CB45-494F-9043-41B7F8210D5B}"/>
              </a:ext>
            </a:extLst>
          </p:cNvPr>
          <p:cNvCxnSpPr>
            <a:cxnSpLocks/>
          </p:cNvCxnSpPr>
          <p:nvPr/>
        </p:nvCxnSpPr>
        <p:spPr>
          <a:xfrm flipV="1">
            <a:off x="7067550" y="3038475"/>
            <a:ext cx="4552950" cy="1333500"/>
          </a:xfrm>
          <a:prstGeom prst="line">
            <a:avLst/>
          </a:prstGeom>
          <a:ln w="57150">
            <a:solidFill>
              <a:srgbClr val="D73F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9213B83-B1C2-4C13-A47F-D67E10306827}"/>
                  </a:ext>
                </a:extLst>
              </p:cNvPr>
              <p:cNvSpPr txBox="1"/>
              <p:nvPr/>
            </p:nvSpPr>
            <p:spPr>
              <a:xfrm>
                <a:off x="2800350" y="1059849"/>
                <a:ext cx="6591300" cy="953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9213B83-B1C2-4C13-A47F-D67E10306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50" y="1059849"/>
                <a:ext cx="6591300" cy="9534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939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27FC4A6-9A9A-4385-9A62-C5C5547A2B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351" y="1838130"/>
            <a:ext cx="7450466" cy="3759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Logistic Regression in 2D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625CAA-9174-4346-9FAE-F1A42E4473DF}"/>
                  </a:ext>
                </a:extLst>
              </p:cNvPr>
              <p:cNvSpPr txBox="1"/>
              <p:nvPr/>
            </p:nvSpPr>
            <p:spPr>
              <a:xfrm>
                <a:off x="801982" y="3498621"/>
                <a:ext cx="3305265" cy="563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6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𝟕𝟎</m:t>
                              </m:r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1" i="1" smtClean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d>
                        </m:e>
                        <m:sup>
                          <m:r>
                            <a:rPr lang="en-US" sz="3600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3600" b="1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625CAA-9174-4346-9FAE-F1A42E44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82" y="3498621"/>
                <a:ext cx="3305265" cy="563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47DB251-D723-4EA0-9CFD-8D3CA8173B61}"/>
              </a:ext>
            </a:extLst>
          </p:cNvPr>
          <p:cNvSpPr txBox="1"/>
          <p:nvPr/>
        </p:nvSpPr>
        <p:spPr>
          <a:xfrm>
            <a:off x="8162699" y="2591121"/>
            <a:ext cx="7033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9213B83-B1C2-4C13-A47F-D67E10306827}"/>
                  </a:ext>
                </a:extLst>
              </p:cNvPr>
              <p:cNvSpPr txBox="1"/>
              <p:nvPr/>
            </p:nvSpPr>
            <p:spPr>
              <a:xfrm>
                <a:off x="2800350" y="1059849"/>
                <a:ext cx="6591300" cy="953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9213B83-B1C2-4C13-A47F-D67E10306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50" y="1059849"/>
                <a:ext cx="6591300" cy="9534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A8C20F-9A6A-43EA-BAD1-2DA695267B1D}"/>
              </a:ext>
            </a:extLst>
          </p:cNvPr>
          <p:cNvCxnSpPr>
            <a:cxnSpLocks/>
          </p:cNvCxnSpPr>
          <p:nvPr/>
        </p:nvCxnSpPr>
        <p:spPr>
          <a:xfrm flipH="1" flipV="1">
            <a:off x="7081934" y="4307429"/>
            <a:ext cx="84510" cy="766572"/>
          </a:xfrm>
          <a:prstGeom prst="straightConnector1">
            <a:avLst/>
          </a:prstGeom>
          <a:ln w="57150">
            <a:solidFill>
              <a:srgbClr val="BC36D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3E61AF-7F9A-4136-9A76-E31109DAAD71}"/>
                  </a:ext>
                </a:extLst>
              </p:cNvPr>
              <p:cNvSpPr txBox="1"/>
              <p:nvPr/>
            </p:nvSpPr>
            <p:spPr>
              <a:xfrm>
                <a:off x="6531736" y="5147178"/>
                <a:ext cx="12694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1" i="1" smtClean="0">
                              <a:solidFill>
                                <a:srgbClr val="BC36D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BC36D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BC36D2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3E61AF-7F9A-4136-9A76-E31109DAA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736" y="5147178"/>
                <a:ext cx="126941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008B0D-4CBE-4FE5-851C-B65BAC98D766}"/>
                  </a:ext>
                </a:extLst>
              </p:cNvPr>
              <p:cNvSpPr txBox="1"/>
              <p:nvPr/>
            </p:nvSpPr>
            <p:spPr>
              <a:xfrm>
                <a:off x="882878" y="4413716"/>
                <a:ext cx="28587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𝟏𝟓𝟎</m:t>
                      </m:r>
                    </m:oMath>
                  </m:oMathPara>
                </a14:m>
                <a:endParaRPr lang="en-US" sz="36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4008B0D-4CBE-4FE5-851C-B65BAC98D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8" y="4413716"/>
                <a:ext cx="285875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10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Prior on Coin Flip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FC554C-048D-4663-A7CF-6D18450865DD}"/>
              </a:ext>
            </a:extLst>
          </p:cNvPr>
          <p:cNvSpPr txBox="1">
            <a:spLocks/>
          </p:cNvSpPr>
          <p:nvPr/>
        </p:nvSpPr>
        <p:spPr>
          <a:xfrm>
            <a:off x="1952625" y="1104931"/>
            <a:ext cx="777240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venir Next LT Pro" panose="020B0504020202020204" pitchFamily="34" charset="0"/>
              </a:rPr>
              <a:t>Prior = Beta(2,2)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prior</a:t>
            </a:r>
            <a:r>
              <a:rPr lang="en-US" sz="1800" dirty="0">
                <a:latin typeface="Avenir Next LT Pro" panose="020B0504020202020204" pitchFamily="34" charset="0"/>
              </a:rPr>
              <a:t> = 0.5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r>
              <a:rPr lang="en-US" sz="2000" b="1" dirty="0">
                <a:latin typeface="Avenir Next LT Pro" panose="020B0504020202020204" pitchFamily="34" charset="0"/>
              </a:rPr>
              <a:t>Dataset = {H}</a:t>
            </a:r>
          </a:p>
          <a:p>
            <a:pPr lvl="1"/>
            <a:r>
              <a:rPr lang="en-US" sz="1800" dirty="0">
                <a:latin typeface="Avenir Next LT Pro" panose="020B0504020202020204" pitchFamily="34" charset="0"/>
              </a:rPr>
              <a:t>L(θ) = θ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MLE</a:t>
            </a:r>
            <a:r>
              <a:rPr lang="en-US" sz="1800" dirty="0">
                <a:latin typeface="Avenir Next LT Pro" panose="020B0504020202020204" pitchFamily="34" charset="0"/>
              </a:rPr>
              <a:t> = 1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r>
              <a:rPr lang="en-US" sz="2000" b="1" dirty="0">
                <a:latin typeface="Avenir Next LT Pro" panose="020B0504020202020204" pitchFamily="34" charset="0"/>
              </a:rPr>
              <a:t>Posterior = Beta(3,2)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MAP</a:t>
            </a:r>
            <a:r>
              <a:rPr lang="en-US" sz="1800" dirty="0">
                <a:latin typeface="Avenir Next LT Pro" panose="020B0504020202020204" pitchFamily="34" charset="0"/>
              </a:rPr>
              <a:t> = (3-1)/(3+2-2) = 2/3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74CA7D-D25A-43DF-8767-29412090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0581"/>
            <a:ext cx="2806700" cy="1755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D05AE1-D143-4CF5-A8A6-7D6B1267D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0359"/>
            <a:ext cx="2882900" cy="17507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EEAFAD-B666-4FD4-A344-37FE6A13E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740" y="4705381"/>
            <a:ext cx="27533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7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253A-AE0B-45B7-9416-CCAC085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077C5-5FAF-4A4D-BA99-0A23D395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A3AAA4-CB52-4AF9-9844-183F744F1FCB}"/>
                  </a:ext>
                </a:extLst>
              </p:cNvPr>
              <p:cNvSpPr txBox="1"/>
              <p:nvPr/>
            </p:nvSpPr>
            <p:spPr>
              <a:xfrm>
                <a:off x="3262043" y="1389809"/>
                <a:ext cx="4716653" cy="552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A3AAA4-CB52-4AF9-9844-183F744F1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043" y="1389809"/>
                <a:ext cx="4716653" cy="552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DB111B-F1C8-48F3-8A02-238E9CF348D8}"/>
                  </a:ext>
                </a:extLst>
              </p:cNvPr>
              <p:cNvSpPr txBox="1"/>
              <p:nvPr/>
            </p:nvSpPr>
            <p:spPr>
              <a:xfrm>
                <a:off x="125276" y="4075154"/>
                <a:ext cx="11458275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DB111B-F1C8-48F3-8A02-238E9CF34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6" y="4075154"/>
                <a:ext cx="11458275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30B2548-2250-4BC2-9497-99F518E656EE}"/>
              </a:ext>
            </a:extLst>
          </p:cNvPr>
          <p:cNvSpPr txBox="1"/>
          <p:nvPr/>
        </p:nvSpPr>
        <p:spPr>
          <a:xfrm>
            <a:off x="512745" y="3248353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Write out log-likelihood of the training data as a function of parameters: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9C737A-B3B8-4260-9E4A-66C998F9F241}"/>
                  </a:ext>
                </a:extLst>
              </p:cNvPr>
              <p:cNvSpPr txBox="1"/>
              <p:nvPr/>
            </p:nvSpPr>
            <p:spPr>
              <a:xfrm>
                <a:off x="512900" y="650213"/>
                <a:ext cx="11458275" cy="416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9C737A-B3B8-4260-9E4A-66C998F9F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650213"/>
                <a:ext cx="11458275" cy="416974"/>
              </a:xfrm>
              <a:prstGeom prst="rect">
                <a:avLst/>
              </a:prstGeom>
              <a:blipFill>
                <a:blip r:embed="rId4"/>
                <a:stretch>
                  <a:fillRect l="-532" t="-441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7200318-4B23-473B-BE77-165FD4040B66}"/>
              </a:ext>
            </a:extLst>
          </p:cNvPr>
          <p:cNvSpPr txBox="1"/>
          <p:nvPr/>
        </p:nvSpPr>
        <p:spPr>
          <a:xfrm>
            <a:off x="512899" y="1507799"/>
            <a:ext cx="27827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Model assumptions: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E8CC7-3537-43F1-AACC-15C08DCC30A3}"/>
                  </a:ext>
                </a:extLst>
              </p:cNvPr>
              <p:cNvSpPr txBox="1"/>
              <p:nvPr/>
            </p:nvSpPr>
            <p:spPr>
              <a:xfrm>
                <a:off x="3096571" y="2017279"/>
                <a:ext cx="7981004" cy="6420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EE8CC7-3537-43F1-AACC-15C08DCC3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71" y="2017279"/>
                <a:ext cx="7981004" cy="642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FEAA79F-1023-44FC-8B40-1C37C3B895FC}"/>
              </a:ext>
            </a:extLst>
          </p:cNvPr>
          <p:cNvSpPr txBox="1"/>
          <p:nvPr/>
        </p:nvSpPr>
        <p:spPr>
          <a:xfrm>
            <a:off x="512745" y="5615267"/>
            <a:ext cx="11273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Finding the best weights comes down to maximizing this </a:t>
            </a:r>
            <a:br>
              <a:rPr lang="en-US" sz="1800" b="1" dirty="0">
                <a:latin typeface="Avenir Next LT Pro" panose="020B0504020202020204" pitchFamily="34" charset="0"/>
              </a:rPr>
            </a:br>
            <a:r>
              <a:rPr lang="en-US" sz="1800" b="1" dirty="0">
                <a:latin typeface="Avenir Next LT Pro" panose="020B0504020202020204" pitchFamily="34" charset="0"/>
              </a:rPr>
              <a:t>(or equivalently minimizing the negative log-likelihood).</a:t>
            </a:r>
          </a:p>
        </p:txBody>
      </p:sp>
    </p:spTree>
    <p:extLst>
      <p:ext uri="{BB962C8B-B14F-4D97-AF65-F5344CB8AC3E}">
        <p14:creationId xmlns:p14="http://schemas.microsoft.com/office/powerpoint/2010/main" val="226950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2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253A-AE0B-45B7-9416-CCAC085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077C5-5FAF-4A4D-BA99-0A23D395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DB111B-F1C8-48F3-8A02-238E9CF348D8}"/>
                  </a:ext>
                </a:extLst>
              </p:cNvPr>
              <p:cNvSpPr txBox="1"/>
              <p:nvPr/>
            </p:nvSpPr>
            <p:spPr>
              <a:xfrm>
                <a:off x="125276" y="1309019"/>
                <a:ext cx="11458275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DB111B-F1C8-48F3-8A02-238E9CF34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6" y="1309019"/>
                <a:ext cx="11458275" cy="984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30B2548-2250-4BC2-9497-99F518E656EE}"/>
              </a:ext>
            </a:extLst>
          </p:cNvPr>
          <p:cNvSpPr txBox="1"/>
          <p:nvPr/>
        </p:nvSpPr>
        <p:spPr>
          <a:xfrm>
            <a:off x="512745" y="790903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Let’s consider the negative log likelihood instead </a:t>
            </a:r>
            <a:r>
              <a:rPr lang="en-US" sz="1800" dirty="0">
                <a:latin typeface="Avenir Next LT Pro" panose="020B0504020202020204" pitchFamily="34" charset="0"/>
              </a:rPr>
              <a:t>(convenient for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3F6E9-E75B-4091-9D76-C7C6CAA5BA31}"/>
              </a:ext>
            </a:extLst>
          </p:cNvPr>
          <p:cNvSpPr txBox="1"/>
          <p:nvPr/>
        </p:nvSpPr>
        <p:spPr>
          <a:xfrm>
            <a:off x="512744" y="3738683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We usually take derivatives and set to zero to find the minimum: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A2BC77-9225-47B0-839C-640E6D102F31}"/>
                  </a:ext>
                </a:extLst>
              </p:cNvPr>
              <p:cNvSpPr txBox="1"/>
              <p:nvPr/>
            </p:nvSpPr>
            <p:spPr>
              <a:xfrm>
                <a:off x="366863" y="4293901"/>
                <a:ext cx="11458275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A2BC77-9225-47B0-839C-640E6D102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4293901"/>
                <a:ext cx="11458275" cy="957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979C1-870F-4C77-B9C4-448B0DF0B3E5}"/>
                  </a:ext>
                </a:extLst>
              </p:cNvPr>
              <p:cNvSpPr txBox="1"/>
              <p:nvPr/>
            </p:nvSpPr>
            <p:spPr>
              <a:xfrm>
                <a:off x="2428875" y="2309017"/>
                <a:ext cx="3353951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4979C1-870F-4C77-B9C4-448B0DF0B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75" y="2309017"/>
                <a:ext cx="3353951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5B82FA-7B09-4C5F-A7D9-8CF1DFEE5CD1}"/>
                  </a:ext>
                </a:extLst>
              </p:cNvPr>
              <p:cNvSpPr txBox="1"/>
              <p:nvPr/>
            </p:nvSpPr>
            <p:spPr>
              <a:xfrm>
                <a:off x="5444689" y="2601146"/>
                <a:ext cx="6138862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latin typeface="Avenir Next LT Pro" panose="020B0504020202020204" pitchFamily="34" charset="0"/>
                  </a:rPr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p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5B82FA-7B09-4C5F-A7D9-8CF1DFEE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689" y="2601146"/>
                <a:ext cx="6138862" cy="506870"/>
              </a:xfrm>
              <a:prstGeom prst="rect">
                <a:avLst/>
              </a:prstGeom>
              <a:blipFill>
                <a:blip r:embed="rId5"/>
                <a:stretch>
                  <a:fillRect l="-794"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7DC30B1-7604-4166-B668-2388B74A1FF3}"/>
              </a:ext>
            </a:extLst>
          </p:cNvPr>
          <p:cNvSpPr txBox="1"/>
          <p:nvPr/>
        </p:nvSpPr>
        <p:spPr>
          <a:xfrm>
            <a:off x="512744" y="5682809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No closed form solution in this case. Let’s see why. </a:t>
            </a:r>
            <a:endParaRPr lang="en-US" sz="18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86DD-4871-4766-8679-EDF6E7F5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1AEEE-A075-4B91-8097-972713373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024741" y="6534181"/>
            <a:ext cx="368808" cy="282512"/>
          </a:xfrm>
        </p:spPr>
        <p:txBody>
          <a:bodyPr/>
          <a:lstStyle/>
          <a:p>
            <a:fld id="{02C8B7B2-9496-47E5-990F-169BD0B1DE6A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22590E-EBF9-40BF-BD66-7A4FB0295B2F}"/>
                  </a:ext>
                </a:extLst>
              </p:cNvPr>
              <p:cNvSpPr txBox="1"/>
              <p:nvPr/>
            </p:nvSpPr>
            <p:spPr>
              <a:xfrm>
                <a:off x="2751534" y="1222641"/>
                <a:ext cx="6688931" cy="552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22590E-EBF9-40BF-BD66-7A4FB0295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34" y="1222641"/>
                <a:ext cx="6688931" cy="5529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E28271F-8BE5-4D0D-BFFE-258FBF156D48}"/>
              </a:ext>
            </a:extLst>
          </p:cNvPr>
          <p:cNvSpPr txBox="1"/>
          <p:nvPr/>
        </p:nvSpPr>
        <p:spPr>
          <a:xfrm>
            <a:off x="512745" y="627666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Let’s focus in on just the loss of a particular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EB425B-56A5-426B-B782-7BB16F30797C}"/>
                  </a:ext>
                </a:extLst>
              </p:cNvPr>
              <p:cNvSpPr txBox="1"/>
              <p:nvPr/>
            </p:nvSpPr>
            <p:spPr>
              <a:xfrm>
                <a:off x="2846783" y="1918163"/>
                <a:ext cx="6688931" cy="552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∇log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∇log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EB425B-56A5-426B-B782-7BB16F307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783" y="1918163"/>
                <a:ext cx="6688931" cy="5529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EBA6E1-C3B8-434C-9B22-4C9185BD3F8B}"/>
                  </a:ext>
                </a:extLst>
              </p:cNvPr>
              <p:cNvSpPr txBox="1"/>
              <p:nvPr/>
            </p:nvSpPr>
            <p:spPr>
              <a:xfrm>
                <a:off x="1909167" y="2665676"/>
                <a:ext cx="8373664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EBA6E1-C3B8-434C-9B22-4C9185BD3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167" y="2665676"/>
                <a:ext cx="8373664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EE378D-E219-41C5-9C73-39E5C16AF5FB}"/>
                  </a:ext>
                </a:extLst>
              </p:cNvPr>
              <p:cNvSpPr txBox="1"/>
              <p:nvPr/>
            </p:nvSpPr>
            <p:spPr>
              <a:xfrm>
                <a:off x="105929" y="3883767"/>
                <a:ext cx="12646893" cy="552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latin typeface="Avenir Next LT Pro" panose="020B0504020202020204" pitchFamily="34" charset="0"/>
                  </a:rPr>
                  <a:t>Gradient of the logistic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, so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EE378D-E219-41C5-9C73-39E5C16A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9" y="3883767"/>
                <a:ext cx="12646893" cy="552972"/>
              </a:xfrm>
              <a:prstGeom prst="rect">
                <a:avLst/>
              </a:prstGeom>
              <a:blipFill>
                <a:blip r:embed="rId5"/>
                <a:stretch>
                  <a:fillRect l="-482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5D0D27-A5FB-4A4F-8EE8-905F7D016452}"/>
                  </a:ext>
                </a:extLst>
              </p:cNvPr>
              <p:cNvSpPr txBox="1"/>
              <p:nvPr/>
            </p:nvSpPr>
            <p:spPr>
              <a:xfrm>
                <a:off x="1942506" y="4654805"/>
                <a:ext cx="8306988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5D0D27-A5FB-4A4F-8EE8-905F7D0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506" y="4654805"/>
                <a:ext cx="8306988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1C5B2C-EBC8-4722-B61B-C7E7B54E9A0D}"/>
                  </a:ext>
                </a:extLst>
              </p:cNvPr>
              <p:cNvSpPr txBox="1"/>
              <p:nvPr/>
            </p:nvSpPr>
            <p:spPr>
              <a:xfrm>
                <a:off x="1975843" y="5747425"/>
                <a:ext cx="4472582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1C5B2C-EBC8-4722-B61B-C7E7B54E9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843" y="5747425"/>
                <a:ext cx="4472582" cy="439736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 descr="Arrow: Slight curve with solid fill">
            <a:extLst>
              <a:ext uri="{FF2B5EF4-FFF2-40B4-BE49-F238E27FC236}">
                <a16:creationId xmlns:a16="http://schemas.microsoft.com/office/drawing/2014/main" id="{30B23B1F-1181-4D40-8ABA-4A2D3222E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700000" flipV="1">
            <a:off x="5753101" y="5852503"/>
            <a:ext cx="678157" cy="678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DF1821-3B71-45FE-8D93-75D74C7DB59A}"/>
              </a:ext>
            </a:extLst>
          </p:cNvPr>
          <p:cNvSpPr txBox="1"/>
          <p:nvPr/>
        </p:nvSpPr>
        <p:spPr>
          <a:xfrm>
            <a:off x="6507465" y="5987106"/>
            <a:ext cx="471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Gradient is non-linear in parameters</a:t>
            </a:r>
          </a:p>
        </p:txBody>
      </p:sp>
    </p:spTree>
    <p:extLst>
      <p:ext uri="{BB962C8B-B14F-4D97-AF65-F5344CB8AC3E}">
        <p14:creationId xmlns:p14="http://schemas.microsoft.com/office/powerpoint/2010/main" val="354787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6DA11-5288-4CC6-AE34-B5BE0459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Derivative of Logistic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A39FE-A6B8-4670-9341-EB334B376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35F21-C5C8-4583-9964-FCAC87C4B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77" y="831850"/>
            <a:ext cx="5552286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1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86DD-4871-4766-8679-EDF6E7F5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1AEEE-A075-4B91-8097-972713373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024741" y="6534181"/>
            <a:ext cx="368808" cy="282512"/>
          </a:xfrm>
        </p:spPr>
        <p:txBody>
          <a:bodyPr/>
          <a:lstStyle/>
          <a:p>
            <a:fld id="{02C8B7B2-9496-47E5-990F-169BD0B1DE6A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8271F-8BE5-4D0D-BFFE-258FBF156D48}"/>
              </a:ext>
            </a:extLst>
          </p:cNvPr>
          <p:cNvSpPr txBox="1"/>
          <p:nvPr/>
        </p:nvSpPr>
        <p:spPr>
          <a:xfrm>
            <a:off x="512745" y="627666"/>
            <a:ext cx="1117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So we have an expression for the gradient but can’t find the optimal analytically…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7522A9-16B1-4E6E-89AD-8D0408172FFC}"/>
                  </a:ext>
                </a:extLst>
              </p:cNvPr>
              <p:cNvSpPr txBox="1"/>
              <p:nvPr/>
            </p:nvSpPr>
            <p:spPr>
              <a:xfrm>
                <a:off x="366863" y="1256868"/>
                <a:ext cx="11458275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7522A9-16B1-4E6E-89AD-8D0408172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1256868"/>
                <a:ext cx="11458275" cy="957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00FD6D7-ED0E-46BB-AF55-A5F0D4165A15}"/>
              </a:ext>
            </a:extLst>
          </p:cNvPr>
          <p:cNvSpPr txBox="1"/>
          <p:nvPr/>
        </p:nvSpPr>
        <p:spPr>
          <a:xfrm>
            <a:off x="512745" y="3311009"/>
            <a:ext cx="111744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Idea: </a:t>
            </a:r>
            <a:r>
              <a:rPr lang="en-US" sz="2000" dirty="0">
                <a:latin typeface="Avenir Next LT Pro" panose="020B0504020202020204" pitchFamily="34" charset="0"/>
              </a:rPr>
              <a:t>The gradient points in the direction of steepest ascent of the function from a point.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Can we use that to find the minimum of a function?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Start with a random set of weights and iteratively move the parameters in the opposite direction of the gradient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6011F-5215-491F-A7BD-F44F5FD31095}"/>
              </a:ext>
            </a:extLst>
          </p:cNvPr>
          <p:cNvSpPr txBox="1"/>
          <p:nvPr/>
        </p:nvSpPr>
        <p:spPr>
          <a:xfrm>
            <a:off x="504825" y="5401077"/>
            <a:ext cx="1117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This is referred to as gradient descent and is a first-order optimization method!</a:t>
            </a:r>
          </a:p>
        </p:txBody>
      </p:sp>
    </p:spTree>
    <p:extLst>
      <p:ext uri="{BB962C8B-B14F-4D97-AF65-F5344CB8AC3E}">
        <p14:creationId xmlns:p14="http://schemas.microsoft.com/office/powerpoint/2010/main" val="215768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65</a:t>
            </a:fld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B30ED045-8CB4-41C5-9FF7-94E3267241B3}"/>
              </a:ext>
            </a:extLst>
          </p:cNvPr>
          <p:cNvSpPr/>
          <p:nvPr/>
        </p:nvSpPr>
        <p:spPr>
          <a:xfrm>
            <a:off x="5176568" y="494522"/>
            <a:ext cx="811763" cy="5374433"/>
          </a:xfrm>
          <a:prstGeom prst="leftBracket">
            <a:avLst>
              <a:gd name="adj" fmla="val 29805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46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7F35-4795-4A41-BB1D-E2C86CF4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 to Understand Gradient Descent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3C1E8-407B-4654-9582-0A9472128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A8D6DD-EB3F-48B7-A830-643EE1240BDB}"/>
                  </a:ext>
                </a:extLst>
              </p:cNvPr>
              <p:cNvSpPr txBox="1"/>
              <p:nvPr/>
            </p:nvSpPr>
            <p:spPr>
              <a:xfrm>
                <a:off x="540132" y="624391"/>
                <a:ext cx="10645319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>
                    <a:latin typeface="Avenir Next LT Pro" panose="020B0504020202020204" pitchFamily="34" charset="0"/>
                  </a:rPr>
                  <a:t>Given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, find the minimum value. You can think of it as “loss surface” – for each setting of inputs, there is some function value. </a:t>
                </a:r>
              </a:p>
              <a:p>
                <a:pPr algn="ctr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2400" b="1" dirty="0">
                    <a:latin typeface="Avenir Next LT Pro" panose="020B0504020202020204" pitchFamily="34" charset="0"/>
                  </a:rPr>
                  <a:t>Goal: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Find a setting of w that has as low of loss as possible.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A8D6DD-EB3F-48B7-A830-643EE1240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2" y="624391"/>
                <a:ext cx="10645319" cy="1569660"/>
              </a:xfrm>
              <a:prstGeom prst="rect">
                <a:avLst/>
              </a:prstGeom>
              <a:blipFill>
                <a:blip r:embed="rId2"/>
                <a:stretch>
                  <a:fillRect t="-2713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D56027-9F5A-4A5E-8413-4D26681B754B}"/>
                  </a:ext>
                </a:extLst>
              </p:cNvPr>
              <p:cNvSpPr txBox="1"/>
              <p:nvPr/>
            </p:nvSpPr>
            <p:spPr>
              <a:xfrm>
                <a:off x="954802" y="3968797"/>
                <a:ext cx="3847934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while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𝑖𝑡𝑒𝑟𝑠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𝑟𝑒𝑚𝑎𝑖𝑛</m:t>
                      </m:r>
                    </m:oMath>
                    <m:oMath xmlns:m="http://schemas.openxmlformats.org/officeDocument/2006/math"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D56027-9F5A-4A5E-8413-4D26681B7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02" y="3968797"/>
                <a:ext cx="3847934" cy="1338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C3D83A2-8658-4358-A8A1-E7F5499DDE7F}"/>
              </a:ext>
            </a:extLst>
          </p:cNvPr>
          <p:cNvSpPr txBox="1"/>
          <p:nvPr/>
        </p:nvSpPr>
        <p:spPr>
          <a:xfrm>
            <a:off x="795315" y="3613920"/>
            <a:ext cx="4180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000" b="1" dirty="0">
                <a:latin typeface="Avenir Next LT Pro" panose="020B0504020202020204" pitchFamily="34" charset="0"/>
              </a:rPr>
              <a:t>Gradient Descent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CA658-9E7B-43FC-B965-2F6206A42865}"/>
              </a:ext>
            </a:extLst>
          </p:cNvPr>
          <p:cNvSpPr txBox="1"/>
          <p:nvPr/>
        </p:nvSpPr>
        <p:spPr>
          <a:xfrm>
            <a:off x="775284" y="2672637"/>
            <a:ext cx="5148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Recall: </a:t>
            </a:r>
            <a:r>
              <a:rPr lang="en-US" sz="1800" dirty="0">
                <a:latin typeface="Avenir Next LT Pro" panose="020B0504020202020204" pitchFamily="34" charset="0"/>
              </a:rPr>
              <a:t>Gradient (vector of partial derivatives) point in the direction of steepest ascent.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A7721-CE63-4873-8723-6AC0B7D1C70B}"/>
              </a:ext>
            </a:extLst>
          </p:cNvPr>
          <p:cNvSpPr txBox="1"/>
          <p:nvPr/>
        </p:nvSpPr>
        <p:spPr>
          <a:xfrm>
            <a:off x="1324658" y="5665885"/>
            <a:ext cx="29771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Learning Rate / Step Size</a:t>
            </a:r>
            <a:endParaRPr lang="en-US" sz="1600" dirty="0">
              <a:solidFill>
                <a:srgbClr val="D73F09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AF0200-E288-407E-ABDA-937FAD881D3F}"/>
              </a:ext>
            </a:extLst>
          </p:cNvPr>
          <p:cNvCxnSpPr/>
          <p:nvPr/>
        </p:nvCxnSpPr>
        <p:spPr>
          <a:xfrm flipH="1" flipV="1">
            <a:off x="2558869" y="5224089"/>
            <a:ext cx="254382" cy="441796"/>
          </a:xfrm>
          <a:prstGeom prst="straightConnector1">
            <a:avLst/>
          </a:prstGeom>
          <a:ln w="38100">
            <a:solidFill>
              <a:srgbClr val="D73F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One dimensional pictorial representation of the gradient descent method">
            <a:extLst>
              <a:ext uri="{FF2B5EF4-FFF2-40B4-BE49-F238E27FC236}">
                <a16:creationId xmlns:a16="http://schemas.microsoft.com/office/drawing/2014/main" id="{4E6CCC48-8090-481B-AC9F-D030999C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2676485"/>
            <a:ext cx="3454761" cy="355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56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7F35-4795-4A41-BB1D-E2C86CF4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 to Understand Gradient Descent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3C1E8-407B-4654-9582-0A9472128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D6DD-EB3F-48B7-A830-643EE1240BDB}"/>
              </a:ext>
            </a:extLst>
          </p:cNvPr>
          <p:cNvSpPr txBox="1"/>
          <p:nvPr/>
        </p:nvSpPr>
        <p:spPr>
          <a:xfrm>
            <a:off x="540132" y="624391"/>
            <a:ext cx="106453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Different starting points may lead to different local minima if the function being optimized is non-convex.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pic>
        <p:nvPicPr>
          <p:cNvPr id="34818" name="Picture 2" descr="Optimization – Gradients Overview – Gstat">
            <a:extLst>
              <a:ext uri="{FF2B5EF4-FFF2-40B4-BE49-F238E27FC236}">
                <a16:creationId xmlns:a16="http://schemas.microsoft.com/office/drawing/2014/main" id="{D1B4CCFB-4FF9-4FAE-A382-D2805FC8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493" y="2178627"/>
            <a:ext cx="4743399" cy="384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FA2C88-269C-4F7A-ADAC-37AD8FF54522}"/>
                  </a:ext>
                </a:extLst>
              </p:cNvPr>
              <p:cNvSpPr txBox="1"/>
              <p:nvPr/>
            </p:nvSpPr>
            <p:spPr>
              <a:xfrm>
                <a:off x="954802" y="3088580"/>
                <a:ext cx="3847934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while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𝑖𝑡𝑒𝑟𝑠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𝑟𝑒𝑚𝑎𝑖𝑛</m:t>
                      </m:r>
                    </m:oMath>
                    <m:oMath xmlns:m="http://schemas.openxmlformats.org/officeDocument/2006/math"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FA2C88-269C-4F7A-ADAC-37AD8FF54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02" y="3088580"/>
                <a:ext cx="3847934" cy="1338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56B18F5-E396-480F-8582-5FEAEC889E99}"/>
              </a:ext>
            </a:extLst>
          </p:cNvPr>
          <p:cNvSpPr txBox="1"/>
          <p:nvPr/>
        </p:nvSpPr>
        <p:spPr>
          <a:xfrm>
            <a:off x="795315" y="2733703"/>
            <a:ext cx="4180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000" b="1" dirty="0">
                <a:latin typeface="Avenir Next LT Pro" panose="020B0504020202020204" pitchFamily="34" charset="0"/>
              </a:rPr>
              <a:t>Gradient Descent Algorithm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FB484-D484-40F4-BCF9-099AB2EEF43D}"/>
              </a:ext>
            </a:extLst>
          </p:cNvPr>
          <p:cNvSpPr txBox="1"/>
          <p:nvPr/>
        </p:nvSpPr>
        <p:spPr>
          <a:xfrm>
            <a:off x="1324658" y="4785668"/>
            <a:ext cx="29771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Learning Rate / Step Size</a:t>
            </a:r>
            <a:endParaRPr lang="en-US" sz="1600" dirty="0">
              <a:solidFill>
                <a:srgbClr val="D73F09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9F146D-18AA-4224-8DFC-412E45CD51AE}"/>
              </a:ext>
            </a:extLst>
          </p:cNvPr>
          <p:cNvCxnSpPr/>
          <p:nvPr/>
        </p:nvCxnSpPr>
        <p:spPr>
          <a:xfrm flipH="1" flipV="1">
            <a:off x="2558869" y="4343872"/>
            <a:ext cx="254382" cy="441796"/>
          </a:xfrm>
          <a:prstGeom prst="straightConnector1">
            <a:avLst/>
          </a:prstGeom>
          <a:ln w="38100">
            <a:solidFill>
              <a:srgbClr val="D73F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3C38-495A-4FA4-BA43-88B73D8A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 to Understand Gradient Descent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953FB3-A481-40DD-91CD-7EADDAA74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68</a:t>
            </a:fld>
            <a:endParaRPr lang="en-US"/>
          </a:p>
        </p:txBody>
      </p:sp>
      <p:pic>
        <p:nvPicPr>
          <p:cNvPr id="35842" name="Picture 2" descr="Gradient Descent Intuition — How Machines Learn | by The Experimental  Writer | AI Graduate | Medium">
            <a:extLst>
              <a:ext uri="{FF2B5EF4-FFF2-40B4-BE49-F238E27FC236}">
                <a16:creationId xmlns:a16="http://schemas.microsoft.com/office/drawing/2014/main" id="{90DA68DF-A068-43B8-A765-4489DF3456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120" y="1342651"/>
            <a:ext cx="681990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13A363-ADAC-4C79-97E4-9D5C3A81C0EE}"/>
              </a:ext>
            </a:extLst>
          </p:cNvPr>
          <p:cNvSpPr txBox="1"/>
          <p:nvPr/>
        </p:nvSpPr>
        <p:spPr>
          <a:xfrm>
            <a:off x="540132" y="599788"/>
            <a:ext cx="10645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Choice of learning rate matters a lot. Usually good to decay it over time.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7B5B8-53B1-4ED3-A2F4-03A3FB823EAD}"/>
              </a:ext>
            </a:extLst>
          </p:cNvPr>
          <p:cNvSpPr txBox="1"/>
          <p:nvPr/>
        </p:nvSpPr>
        <p:spPr>
          <a:xfrm>
            <a:off x="1265105" y="4544135"/>
            <a:ext cx="29771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Learning Rate / Step Size</a:t>
            </a:r>
            <a:endParaRPr lang="en-US" sz="1600" dirty="0">
              <a:solidFill>
                <a:srgbClr val="D73F09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54AFCD-77C6-4792-B263-F3A1289C9CFD}"/>
              </a:ext>
            </a:extLst>
          </p:cNvPr>
          <p:cNvCxnSpPr/>
          <p:nvPr/>
        </p:nvCxnSpPr>
        <p:spPr>
          <a:xfrm flipH="1" flipV="1">
            <a:off x="2499316" y="4102339"/>
            <a:ext cx="254382" cy="441796"/>
          </a:xfrm>
          <a:prstGeom prst="straightConnector1">
            <a:avLst/>
          </a:prstGeom>
          <a:ln w="38100">
            <a:solidFill>
              <a:srgbClr val="D73F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54EF7-DB21-4288-956F-B4A0BAB8A58B}"/>
                  </a:ext>
                </a:extLst>
              </p:cNvPr>
              <p:cNvSpPr txBox="1"/>
              <p:nvPr/>
            </p:nvSpPr>
            <p:spPr>
              <a:xfrm>
                <a:off x="1040527" y="2847047"/>
                <a:ext cx="3426343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while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𝑖𝑡𝑒𝑟𝑠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𝑟𝑒𝑚𝑎𝑖𝑛</m:t>
                      </m:r>
                    </m:oMath>
                    <m:oMath xmlns:m="http://schemas.openxmlformats.org/officeDocument/2006/math"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654EF7-DB21-4288-956F-B4A0BAB8A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27" y="2847047"/>
                <a:ext cx="3426343" cy="1338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1B11723-CD66-491A-ADFD-862F671BC6C0}"/>
              </a:ext>
            </a:extLst>
          </p:cNvPr>
          <p:cNvSpPr txBox="1"/>
          <p:nvPr/>
        </p:nvSpPr>
        <p:spPr>
          <a:xfrm>
            <a:off x="881040" y="2492170"/>
            <a:ext cx="4180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000" b="1" dirty="0">
                <a:latin typeface="Avenir Next LT Pro" panose="020B0504020202020204" pitchFamily="34" charset="0"/>
              </a:rPr>
              <a:t>Gradient Descent Algorithm</a:t>
            </a:r>
          </a:p>
        </p:txBody>
      </p:sp>
    </p:spTree>
    <p:extLst>
      <p:ext uri="{BB962C8B-B14F-4D97-AF65-F5344CB8AC3E}">
        <p14:creationId xmlns:p14="http://schemas.microsoft.com/office/powerpoint/2010/main" val="40082539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69</a:t>
            </a:fld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B30ED045-8CB4-41C5-9FF7-94E3267241B3}"/>
              </a:ext>
            </a:extLst>
          </p:cNvPr>
          <p:cNvSpPr/>
          <p:nvPr/>
        </p:nvSpPr>
        <p:spPr>
          <a:xfrm flipH="1">
            <a:off x="5690118" y="494522"/>
            <a:ext cx="811763" cy="5374433"/>
          </a:xfrm>
          <a:prstGeom prst="leftBracket">
            <a:avLst>
              <a:gd name="adj" fmla="val 29805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640F7-0F9B-4703-B28B-63F8070666A5}"/>
              </a:ext>
            </a:extLst>
          </p:cNvPr>
          <p:cNvSpPr txBox="1"/>
          <p:nvPr/>
        </p:nvSpPr>
        <p:spPr>
          <a:xfrm>
            <a:off x="512744" y="812791"/>
            <a:ext cx="112738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Regression </a:t>
            </a:r>
            <a:r>
              <a:rPr lang="en-US" sz="2400" b="1" dirty="0">
                <a:latin typeface="Avenir Next LT Pro" panose="020B05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Avenir Next LT Pro" panose="020B0504020202020204" pitchFamily="34" charset="0"/>
                <a:sym typeface="Wingdings" panose="05000000000000000000" pitchFamily="2" charset="2"/>
              </a:rPr>
              <a:t>We are predicting some continuous output y</a:t>
            </a:r>
          </a:p>
          <a:p>
            <a:endParaRPr lang="en-US" sz="2400" dirty="0">
              <a:latin typeface="Avenir Next LT Pro" panose="020B0504020202020204" pitchFamily="34" charset="0"/>
              <a:sym typeface="Wingdings" panose="05000000000000000000" pitchFamily="2" charset="2"/>
            </a:endParaRPr>
          </a:p>
          <a:p>
            <a:r>
              <a:rPr lang="en-US" sz="2400" b="1" dirty="0">
                <a:latin typeface="Avenir Next LT Pro" panose="020B0504020202020204" pitchFamily="34" charset="0"/>
                <a:sym typeface="Wingdings" panose="05000000000000000000" pitchFamily="2" charset="2"/>
              </a:rPr>
              <a:t>Linear  </a:t>
            </a:r>
            <a:r>
              <a:rPr lang="en-US" sz="2400" dirty="0">
                <a:latin typeface="Avenir Next LT Pro" panose="020B0504020202020204" pitchFamily="34" charset="0"/>
                <a:sym typeface="Wingdings" panose="05000000000000000000" pitchFamily="2" charset="2"/>
              </a:rPr>
              <a:t>We assume there is a linear relationship between input x and output y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pic>
        <p:nvPicPr>
          <p:cNvPr id="47106" name="Picture 2" descr="How To... Add a Line of Best Fit in Excel 2010 - YouTube">
            <a:extLst>
              <a:ext uri="{FF2B5EF4-FFF2-40B4-BE49-F238E27FC236}">
                <a16:creationId xmlns:a16="http://schemas.microsoft.com/office/drawing/2014/main" id="{38E3ADAB-C79D-4609-945D-CA4E5C7CF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5566"/>
          <a:stretch/>
        </p:blipFill>
        <p:spPr bwMode="auto">
          <a:xfrm>
            <a:off x="1057274" y="2943191"/>
            <a:ext cx="4743451" cy="298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Excel: Linear regression, trendline, line of best fit. - YouTube">
            <a:extLst>
              <a:ext uri="{FF2B5EF4-FFF2-40B4-BE49-F238E27FC236}">
                <a16:creationId xmlns:a16="http://schemas.microsoft.com/office/drawing/2014/main" id="{90E54293-343C-4511-A046-6734598C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2" y="2619807"/>
            <a:ext cx="5305428" cy="29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895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86DD-4871-4766-8679-EDF6E7F5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1AEEE-A075-4B91-8097-972713373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3192" y="6534181"/>
            <a:ext cx="368808" cy="282512"/>
          </a:xfrm>
        </p:spPr>
        <p:txBody>
          <a:bodyPr/>
          <a:lstStyle/>
          <a:p>
            <a:fld id="{02C8B7B2-9496-47E5-990F-169BD0B1DE6A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8271F-8BE5-4D0D-BFFE-258FBF156D48}"/>
              </a:ext>
            </a:extLst>
          </p:cNvPr>
          <p:cNvSpPr txBox="1"/>
          <p:nvPr/>
        </p:nvSpPr>
        <p:spPr>
          <a:xfrm>
            <a:off x="512745" y="627666"/>
            <a:ext cx="1117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So we have an expression for the gradient but can’t find the optimal analytically…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7522A9-16B1-4E6E-89AD-8D0408172FFC}"/>
                  </a:ext>
                </a:extLst>
              </p:cNvPr>
              <p:cNvSpPr txBox="1"/>
              <p:nvPr/>
            </p:nvSpPr>
            <p:spPr>
              <a:xfrm>
                <a:off x="366863" y="1027776"/>
                <a:ext cx="11458275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7522A9-16B1-4E6E-89AD-8D0408172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1027776"/>
                <a:ext cx="11458275" cy="957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BA2AB4F-59EA-4F77-9C12-4260CC653639}"/>
              </a:ext>
            </a:extLst>
          </p:cNvPr>
          <p:cNvSpPr txBox="1"/>
          <p:nvPr/>
        </p:nvSpPr>
        <p:spPr>
          <a:xfrm>
            <a:off x="500138" y="2403204"/>
            <a:ext cx="9352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</a:pPr>
            <a:r>
              <a:rPr lang="en-US" sz="2000" b="1" dirty="0">
                <a:latin typeface="Avenir Next LT Pro" panose="020B0504020202020204" pitchFamily="34" charset="0"/>
              </a:rPr>
              <a:t>Gradient Descent Algorithm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C6E545-74AA-435D-8418-59EC78F46ACC}"/>
                  </a:ext>
                </a:extLst>
              </p:cNvPr>
              <p:cNvSpPr txBox="1"/>
              <p:nvPr/>
            </p:nvSpPr>
            <p:spPr>
              <a:xfrm>
                <a:off x="639618" y="2700522"/>
                <a:ext cx="11679382" cy="3529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w = random(d)				 // randomly initialize weight vector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Repeat: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for each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𝐷</m:t>
                    </m:r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: 	 // compute gradient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  <m:t>𝑻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		 	 // compute the prediction for this point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𝛁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+=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Microsoft Yi Baiti" panose="03000500000000000000" pitchFamily="66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Microsoft Yi Baiti" panose="03000500000000000000" pitchFamily="66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		 // compute gradient of loss of point and sum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b="0" dirty="0">
                    <a:ea typeface="Microsoft Yi Baiti" panose="03000500000000000000" pitchFamily="66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𝐰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𝐰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α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𝛁</m:t>
                    </m:r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   			 // take a step in the opposite direction of gradient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Until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icrosoft Yi Baiti" panose="03000500000000000000" pitchFamily="66" charset="0"/>
                          </a:rPr>
                          <m:t>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crosoft Yi Baiti" panose="03000500000000000000" pitchFamily="66" charset="0"/>
                      </a:rPr>
                      <m:t>𝜖</m:t>
                    </m:r>
                  </m:oMath>
                </a14:m>
                <a:r>
                  <a:rPr lang="en-US" sz="2400" dirty="0"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				 // keep taking steps until convergence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C6E545-74AA-435D-8418-59EC78F46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8" y="2700522"/>
                <a:ext cx="11679382" cy="3529812"/>
              </a:xfrm>
              <a:prstGeom prst="rect">
                <a:avLst/>
              </a:prstGeom>
              <a:blipFill>
                <a:blip r:embed="rId3"/>
                <a:stretch>
                  <a:fillRect l="-835" t="-691" b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495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3DCF-6D2F-45CB-9D51-B170C9CE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Logistic Regression with Gradient Descent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62EE-0D6D-4C20-9387-90A4B7A5F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71</a:t>
            </a:fld>
            <a:endParaRPr lang="en-US"/>
          </a:p>
        </p:txBody>
      </p:sp>
      <p:pic>
        <p:nvPicPr>
          <p:cNvPr id="4" name="logistic (8)">
            <a:hlinkClick r:id="" action="ppaction://media"/>
            <a:extLst>
              <a:ext uri="{FF2B5EF4-FFF2-40B4-BE49-F238E27FC236}">
                <a16:creationId xmlns:a16="http://schemas.microsoft.com/office/drawing/2014/main" id="{295BDA76-B112-48A3-A593-1E9B7999C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333" r="10886"/>
          <a:stretch/>
        </p:blipFill>
        <p:spPr>
          <a:xfrm>
            <a:off x="-141851" y="1371428"/>
            <a:ext cx="12475701" cy="43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9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E954-8544-4434-A347-CD027BB3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8F151-6997-44C5-B35C-82D9F66B8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5C662-7968-4A36-9419-2E0C5CC0F812}"/>
                  </a:ext>
                </a:extLst>
              </p:cNvPr>
              <p:cNvSpPr txBox="1"/>
              <p:nvPr/>
            </p:nvSpPr>
            <p:spPr>
              <a:xfrm>
                <a:off x="546100" y="708544"/>
                <a:ext cx="11099800" cy="5632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indent="-342900" algn="l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Logistic</a:t>
                </a:r>
                <a:r>
                  <a:rPr lang="en-US" sz="2400" b="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regression</a:t>
                </a: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uses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to warp the output of a linear function to (0,1), which is interpreted as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R="0" algn="l"/>
                <a:endParaRPr lang="en-US" sz="24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L="342900" marR="0" indent="-342900" algn="l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Learns a vector 𝒘 </a:t>
                </a:r>
                <a:r>
                  <a:rPr lang="en-US" sz="2400" b="0" i="0" u="none" strike="noStrike" baseline="0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s.t.</a:t>
                </a: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the desired correct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has high probability, and other incorrect outputs have low probabilities.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Maximize the log likelihood or minimize the negative log likelihood </a:t>
                </a:r>
              </a:p>
              <a:p>
                <a:pPr marR="0" algn="l"/>
                <a:endParaRPr lang="en-US" sz="24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L="342900" marR="0" indent="-342900" algn="l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Learn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iteratively using gradient descent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Compute gradient and take a step in the opposite direction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Give minima when function is convex, otherwise local minima</a:t>
                </a:r>
              </a:p>
              <a:p>
                <a:pPr marL="342900" marR="0" indent="-342900" algn="l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L="342900" marR="0" indent="-342900" algn="l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Logistic regression learns a linear decision boundaries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Can apply the same basis function trick as in linear regression to learn </a:t>
                </a: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nonlinear boundaries</a:t>
                </a:r>
              </a:p>
              <a:p>
                <a:pPr marR="0" algn="l"/>
                <a:endParaRPr lang="en-US" sz="24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5C662-7968-4A36-9419-2E0C5CC0F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708544"/>
                <a:ext cx="11099800" cy="5632311"/>
              </a:xfrm>
              <a:prstGeom prst="rect">
                <a:avLst/>
              </a:prstGeom>
              <a:blipFill>
                <a:blip r:embed="rId2"/>
                <a:stretch>
                  <a:fillRect l="-769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9838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E954-8544-4434-A347-CD027BB3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a Parallel Between Linear Regression and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8F151-6997-44C5-B35C-82D9F66B8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5C662-7968-4A36-9419-2E0C5CC0F812}"/>
              </a:ext>
            </a:extLst>
          </p:cNvPr>
          <p:cNvSpPr txBox="1"/>
          <p:nvPr/>
        </p:nvSpPr>
        <p:spPr>
          <a:xfrm>
            <a:off x="546100" y="708544"/>
            <a:ext cx="1109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Recall the model assumptions for linear regression and logistic regression:</a:t>
            </a:r>
            <a:endParaRPr lang="en-US" sz="24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2146A8-D06D-4C94-97F3-127CD898C634}"/>
                  </a:ext>
                </a:extLst>
              </p:cNvPr>
              <p:cNvSpPr txBox="1"/>
              <p:nvPr/>
            </p:nvSpPr>
            <p:spPr>
              <a:xfrm>
                <a:off x="3737674" y="2915325"/>
                <a:ext cx="4716653" cy="644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2146A8-D06D-4C94-97F3-127CD898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674" y="2915325"/>
                <a:ext cx="4716653" cy="6448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B5E51D-588A-4E93-9D6D-68BA2705ECA2}"/>
                  </a:ext>
                </a:extLst>
              </p:cNvPr>
              <p:cNvSpPr txBox="1"/>
              <p:nvPr/>
            </p:nvSpPr>
            <p:spPr>
              <a:xfrm>
                <a:off x="1728310" y="1799591"/>
                <a:ext cx="8735380" cy="4863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B5E51D-588A-4E93-9D6D-68BA2705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310" y="1799591"/>
                <a:ext cx="8735380" cy="48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1C39697-313C-40AD-B7B5-40C510031524}"/>
              </a:ext>
            </a:extLst>
          </p:cNvPr>
          <p:cNvSpPr txBox="1"/>
          <p:nvPr/>
        </p:nvSpPr>
        <p:spPr>
          <a:xfrm>
            <a:off x="546100" y="4156559"/>
            <a:ext cx="11099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Both model y coming from some probability distribution with parameters derived from some function of x. This is a very general notion.</a:t>
            </a:r>
            <a:endParaRPr lang="en-US" sz="24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4C3E93-3DAA-470F-8FF3-C0F837D3364A}"/>
                  </a:ext>
                </a:extLst>
              </p:cNvPr>
              <p:cNvSpPr txBox="1"/>
              <p:nvPr/>
            </p:nvSpPr>
            <p:spPr>
              <a:xfrm>
                <a:off x="3428072" y="5430798"/>
                <a:ext cx="5335857" cy="6448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𝐶𝑎𝑡𝑒𝑔𝑜𝑟𝑖𝑐𝑎𝑙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4C3E93-3DAA-470F-8FF3-C0F837D3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072" y="5430798"/>
                <a:ext cx="5335857" cy="644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544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8E506-1D8E-4A4A-975E-16EC53B8A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957691" cy="141922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venir Next LT Pro" panose="020B0504020202020204" pitchFamily="34" charset="0"/>
              </a:rPr>
              <a:t>Next Time: </a:t>
            </a:r>
            <a:r>
              <a:rPr lang="en-US" dirty="0">
                <a:latin typeface="Avenir Next LT Pro" panose="020B0504020202020204" pitchFamily="34" charset="0"/>
              </a:rPr>
              <a:t>We’ll talk about the perceptron algorithm (a very close neighbor to logistic regression) and then move on to Naïve Bayes. </a:t>
            </a:r>
            <a:endParaRPr lang="en-US" sz="2800" b="1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10353675" cy="358775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</p:spTree>
    <p:extLst>
      <p:ext uri="{BB962C8B-B14F-4D97-AF65-F5344CB8AC3E}">
        <p14:creationId xmlns:p14="http://schemas.microsoft.com/office/powerpoint/2010/main" val="322128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14FE3-EDC1-40D7-98F5-618599FB8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 t="42750" r="60371"/>
          <a:stretch/>
        </p:blipFill>
        <p:spPr bwMode="auto">
          <a:xfrm>
            <a:off x="317241" y="940883"/>
            <a:ext cx="6204857" cy="591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Sum of Squared Error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6116D-07DB-4E88-A919-16608899E31B}"/>
              </a:ext>
            </a:extLst>
          </p:cNvPr>
          <p:cNvSpPr txBox="1"/>
          <p:nvPr/>
        </p:nvSpPr>
        <p:spPr>
          <a:xfrm>
            <a:off x="974200" y="6448890"/>
            <a:ext cx="1024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Data from: The Song of Insects by </a:t>
            </a:r>
            <a:r>
              <a:rPr lang="en-US" sz="14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Dr.G.W</a:t>
            </a:r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. Pierce, Harvard College Press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ECAB7-7AB5-4486-95FC-C7C284CDEB86}"/>
              </a:ext>
            </a:extLst>
          </p:cNvPr>
          <p:cNvCxnSpPr>
            <a:cxnSpLocks/>
          </p:cNvCxnSpPr>
          <p:nvPr/>
        </p:nvCxnSpPr>
        <p:spPr>
          <a:xfrm flipV="1">
            <a:off x="1746562" y="1866597"/>
            <a:ext cx="5010576" cy="2419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DB698C-944E-4AD7-A144-41BBB1A3CDF3}"/>
              </a:ext>
            </a:extLst>
          </p:cNvPr>
          <p:cNvCxnSpPr>
            <a:cxnSpLocks/>
          </p:cNvCxnSpPr>
          <p:nvPr/>
        </p:nvCxnSpPr>
        <p:spPr>
          <a:xfrm>
            <a:off x="5338119" y="2547257"/>
            <a:ext cx="0" cy="4358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35EFCB-AE2D-4509-8076-1E9DE920C4D7}"/>
              </a:ext>
            </a:extLst>
          </p:cNvPr>
          <p:cNvCxnSpPr>
            <a:cxnSpLocks/>
          </p:cNvCxnSpPr>
          <p:nvPr/>
        </p:nvCxnSpPr>
        <p:spPr>
          <a:xfrm>
            <a:off x="5994372" y="2258008"/>
            <a:ext cx="0" cy="153060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8755B6-2C30-4781-8AD9-BC1C05B691B3}"/>
              </a:ext>
            </a:extLst>
          </p:cNvPr>
          <p:cNvCxnSpPr>
            <a:cxnSpLocks/>
          </p:cNvCxnSpPr>
          <p:nvPr/>
        </p:nvCxnSpPr>
        <p:spPr>
          <a:xfrm>
            <a:off x="3179637" y="2663695"/>
            <a:ext cx="0" cy="90992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A360FD-A372-4FAB-BDB3-19748D1F21D5}"/>
              </a:ext>
            </a:extLst>
          </p:cNvPr>
          <p:cNvCxnSpPr>
            <a:cxnSpLocks/>
          </p:cNvCxnSpPr>
          <p:nvPr/>
        </p:nvCxnSpPr>
        <p:spPr>
          <a:xfrm>
            <a:off x="2025751" y="3554962"/>
            <a:ext cx="0" cy="58782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8AB6D8-E17A-41AE-9109-40B5AF7A622C}"/>
              </a:ext>
            </a:extLst>
          </p:cNvPr>
          <p:cNvCxnSpPr>
            <a:cxnSpLocks/>
          </p:cNvCxnSpPr>
          <p:nvPr/>
        </p:nvCxnSpPr>
        <p:spPr>
          <a:xfrm>
            <a:off x="1851580" y="3048387"/>
            <a:ext cx="0" cy="118872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F70EA4-9288-4299-87C6-2E280299C4B5}"/>
                  </a:ext>
                </a:extLst>
              </p:cNvPr>
              <p:cNvSpPr txBox="1"/>
              <p:nvPr/>
            </p:nvSpPr>
            <p:spPr>
              <a:xfrm>
                <a:off x="5717145" y="3865792"/>
                <a:ext cx="779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F70EA4-9288-4299-87C6-2E280299C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145" y="3865792"/>
                <a:ext cx="779893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9426C-9755-49F5-83EC-E2FE5D65B669}"/>
                  </a:ext>
                </a:extLst>
              </p:cNvPr>
              <p:cNvSpPr txBox="1"/>
              <p:nvPr/>
            </p:nvSpPr>
            <p:spPr>
              <a:xfrm>
                <a:off x="5388250" y="1306235"/>
                <a:ext cx="12513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9426C-9755-49F5-83EC-E2FE5D65B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250" y="1306235"/>
                <a:ext cx="1251368" cy="276999"/>
              </a:xfrm>
              <a:prstGeom prst="rect">
                <a:avLst/>
              </a:prstGeom>
              <a:blipFill>
                <a:blip r:embed="rId4"/>
                <a:stretch>
                  <a:fillRect l="-6341" t="-2174" r="-634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1BA93-CEB5-44EC-8C52-93690E407B8E}"/>
              </a:ext>
            </a:extLst>
          </p:cNvPr>
          <p:cNvCxnSpPr>
            <a:cxnSpLocks/>
          </p:cNvCxnSpPr>
          <p:nvPr/>
        </p:nvCxnSpPr>
        <p:spPr>
          <a:xfrm>
            <a:off x="5994371" y="1679510"/>
            <a:ext cx="0" cy="47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0EA134-E1CA-4681-8D27-3478C928649B}"/>
                  </a:ext>
                </a:extLst>
              </p:cNvPr>
              <p:cNvSpPr txBox="1"/>
              <p:nvPr/>
            </p:nvSpPr>
            <p:spPr>
              <a:xfrm>
                <a:off x="6144179" y="2848267"/>
                <a:ext cx="1416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𝒘𝒙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0EA134-E1CA-4681-8D27-3478C9286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179" y="2848267"/>
                <a:ext cx="1416926" cy="276999"/>
              </a:xfrm>
              <a:prstGeom prst="rect">
                <a:avLst/>
              </a:prstGeom>
              <a:blipFill>
                <a:blip r:embed="rId8"/>
                <a:stretch>
                  <a:fillRect l="-3879" r="-387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D9DF7D-200D-4FBF-9210-29C2A04AE36E}"/>
                  </a:ext>
                </a:extLst>
              </p:cNvPr>
              <p:cNvSpPr txBox="1"/>
              <p:nvPr/>
            </p:nvSpPr>
            <p:spPr>
              <a:xfrm>
                <a:off x="8897843" y="2292334"/>
                <a:ext cx="2961323" cy="1607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D9DF7D-200D-4FBF-9210-29C2A04AE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843" y="2292334"/>
                <a:ext cx="2961323" cy="1607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D21058-FA71-466F-9365-E5C133DDFE49}"/>
                  </a:ext>
                </a:extLst>
              </p:cNvPr>
              <p:cNvSpPr txBox="1"/>
              <p:nvPr/>
            </p:nvSpPr>
            <p:spPr>
              <a:xfrm rot="20017583">
                <a:off x="3340539" y="2914534"/>
                <a:ext cx="1194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D21058-FA71-466F-9365-E5C133DDF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17583">
                <a:off x="3340539" y="2914534"/>
                <a:ext cx="1194238" cy="276999"/>
              </a:xfrm>
              <a:prstGeom prst="rect">
                <a:avLst/>
              </a:prstGeom>
              <a:blipFill>
                <a:blip r:embed="rId7"/>
                <a:stretch>
                  <a:fillRect l="-2041" t="-775" r="-4082" b="-10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429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2EB5-222F-4D7E-8045-4C626F25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5565-B860-4B65-A9E5-C328F12C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CDE95-D293-423C-8CD1-7ED0797EC465}"/>
                  </a:ext>
                </a:extLst>
              </p:cNvPr>
              <p:cNvSpPr txBox="1"/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CDE95-D293-423C-8CD1-7ED0797E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A2C6F47-01B7-40F8-A676-6ADE15683CD0}"/>
              </a:ext>
            </a:extLst>
          </p:cNvPr>
          <p:cNvSpPr txBox="1"/>
          <p:nvPr/>
        </p:nvSpPr>
        <p:spPr>
          <a:xfrm>
            <a:off x="476438" y="2014172"/>
            <a:ext cx="10353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2) </a:t>
            </a:r>
            <a:r>
              <a:rPr lang="en-US" sz="2400" dirty="0">
                <a:latin typeface="Avenir Next LT Pro" panose="020B0504020202020204" pitchFamily="34" charset="0"/>
              </a:rPr>
              <a:t>Set equal to zero vector and solve: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4A5E06-E2D5-438F-85A5-54AC907EEFE6}"/>
                  </a:ext>
                </a:extLst>
              </p:cNvPr>
              <p:cNvSpPr txBox="1"/>
              <p:nvPr/>
            </p:nvSpPr>
            <p:spPr>
              <a:xfrm>
                <a:off x="3075580" y="2793870"/>
                <a:ext cx="6139542" cy="57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4A5E06-E2D5-438F-85A5-54AC907EE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580" y="2793870"/>
                <a:ext cx="6139542" cy="578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2A278D-3379-4BAA-A42E-7E085278E2AA}"/>
                  </a:ext>
                </a:extLst>
              </p:cNvPr>
              <p:cNvSpPr txBox="1"/>
              <p:nvPr/>
            </p:nvSpPr>
            <p:spPr>
              <a:xfrm>
                <a:off x="3075580" y="3917074"/>
                <a:ext cx="6139542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2A278D-3379-4BAA-A42E-7E085278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580" y="3917074"/>
                <a:ext cx="6139542" cy="530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6EEB8-B2D9-4100-BB9A-2257B1CD254B}"/>
                  </a:ext>
                </a:extLst>
              </p:cNvPr>
              <p:cNvSpPr txBox="1"/>
              <p:nvPr/>
            </p:nvSpPr>
            <p:spPr>
              <a:xfrm>
                <a:off x="3075580" y="4992893"/>
                <a:ext cx="61395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6EEB8-B2D9-4100-BB9A-2257B1CD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580" y="4992893"/>
                <a:ext cx="61395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0D631CC-F8FB-4822-9846-CFF5385E31EA}"/>
              </a:ext>
            </a:extLst>
          </p:cNvPr>
          <p:cNvSpPr txBox="1"/>
          <p:nvPr/>
        </p:nvSpPr>
        <p:spPr>
          <a:xfrm>
            <a:off x="476438" y="470654"/>
            <a:ext cx="10353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1) </a:t>
            </a:r>
            <a:r>
              <a:rPr lang="en-US" sz="2400" dirty="0">
                <a:latin typeface="Avenir Next LT Pro" panose="020B0504020202020204" pitchFamily="34" charset="0"/>
              </a:rPr>
              <a:t>Matrix/vector computation of sum of squared errors:</a:t>
            </a:r>
          </a:p>
        </p:txBody>
      </p:sp>
    </p:spTree>
    <p:extLst>
      <p:ext uri="{BB962C8B-B14F-4D97-AF65-F5344CB8AC3E}">
        <p14:creationId xmlns:p14="http://schemas.microsoft.com/office/powerpoint/2010/main" val="4054906951"/>
      </p:ext>
    </p:extLst>
  </p:cSld>
  <p:clrMapOvr>
    <a:masterClrMapping/>
  </p:clrMapOvr>
</p:sld>
</file>

<file path=ppt/theme/theme1.xml><?xml version="1.0" encoding="utf-8"?>
<a:theme xmlns:a="http://schemas.openxmlformats.org/drawingml/2006/main" name="CS53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39" id="{822DD2A6-CE25-4827-B94B-CFD5B929E096}" vid="{1CFDBF4D-E3B9-4FCB-9D8E-160FC41F3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CS539</Template>
  <TotalTime>48000</TotalTime>
  <Words>3911</Words>
  <Application>Microsoft Macintosh PowerPoint</Application>
  <PresentationFormat>Widescreen</PresentationFormat>
  <Paragraphs>626</Paragraphs>
  <Slides>74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Arial</vt:lpstr>
      <vt:lpstr>Arial Nova Light</vt:lpstr>
      <vt:lpstr>Avenir Book</vt:lpstr>
      <vt:lpstr>Avenir Next LT Pro</vt:lpstr>
      <vt:lpstr>Calibri</vt:lpstr>
      <vt:lpstr>Cambria Math</vt:lpstr>
      <vt:lpstr>Microsoft Yi Baiti</vt:lpstr>
      <vt:lpstr>MS Reference Sans Serif</vt:lpstr>
      <vt:lpstr>Roboto</vt:lpstr>
      <vt:lpstr>CS539</vt:lpstr>
      <vt:lpstr>Machine Learning  and Data Mining</vt:lpstr>
      <vt:lpstr>PowerPoint Presentation</vt:lpstr>
      <vt:lpstr>PowerPoint Presentation</vt:lpstr>
      <vt:lpstr>Your First Probabilistic Learning Algorithm: MLE</vt:lpstr>
      <vt:lpstr>Your Second Statistical Learning Algorithm: MAP</vt:lpstr>
      <vt:lpstr>Effect of Prior on Coin Flip</vt:lpstr>
      <vt:lpstr>Linear Regression</vt:lpstr>
      <vt:lpstr>Visualizing Sum of Squared Error</vt:lpstr>
      <vt:lpstr>Multidimensional Linear Regression</vt:lpstr>
      <vt:lpstr>Let’s view this from a different angle</vt:lpstr>
      <vt:lpstr>Let’s view this from a different angle</vt:lpstr>
      <vt:lpstr>Let’s view this from a different angle</vt:lpstr>
      <vt:lpstr>Teaser</vt:lpstr>
      <vt:lpstr>PowerPoint Presentation</vt:lpstr>
      <vt:lpstr>A Note on Nomenclature</vt:lpstr>
      <vt:lpstr>Invertibility of X^T X</vt:lpstr>
      <vt:lpstr>Invertibility of X^T X</vt:lpstr>
      <vt:lpstr>Robustness of Ordinary Least Squares (OLS)</vt:lpstr>
      <vt:lpstr>PowerPoint Presentation</vt:lpstr>
      <vt:lpstr>PowerPoint Presentation</vt:lpstr>
      <vt:lpstr>Beyond Lines but Still Linear?</vt:lpstr>
      <vt:lpstr>Beyond Lines but Still Linear?</vt:lpstr>
      <vt:lpstr>Beyond Lines but Still Linear?</vt:lpstr>
      <vt:lpstr>Polynomial Regression</vt:lpstr>
      <vt:lpstr>Polynomial Regression</vt:lpstr>
      <vt:lpstr>Polynomial Regression</vt:lpstr>
      <vt:lpstr>Linear Regression over Basis Functions</vt:lpstr>
      <vt:lpstr>Linear Regression over Basis Functions</vt:lpstr>
      <vt:lpstr>Summary of Linear Regression over Basis Functions</vt:lpstr>
      <vt:lpstr>PowerPoint Presentation</vt:lpstr>
      <vt:lpstr>Techniques for Avoiding Overfitting</vt:lpstr>
      <vt:lpstr>Characterizing Overfitting in Linear Models</vt:lpstr>
      <vt:lpstr>Characterizing Overfitting in Linear Models</vt:lpstr>
      <vt:lpstr>Regularization by Pushing Weights Towards Zero</vt:lpstr>
      <vt:lpstr>L2 Regularization</vt:lpstr>
      <vt:lpstr>L2 Regularization – The Bayesian View</vt:lpstr>
      <vt:lpstr>L2 Regularization – The Bayesian View</vt:lpstr>
      <vt:lpstr>L2 Regularization</vt:lpstr>
      <vt:lpstr>Effect of Regularization – Example 1</vt:lpstr>
      <vt:lpstr>PowerPoint Presentation</vt:lpstr>
      <vt:lpstr>Overregularized models may underfit</vt:lpstr>
      <vt:lpstr>Effect of Regularization – Example 2</vt:lpstr>
      <vt:lpstr>Effect of Regularization – Example 2</vt:lpstr>
      <vt:lpstr>Other forms of Regularization</vt:lpstr>
      <vt:lpstr>Other forms of Regularization</vt:lpstr>
      <vt:lpstr>Common forms of regularization in linear regression</vt:lpstr>
      <vt:lpstr>L2 vs L1 Regularization</vt:lpstr>
      <vt:lpstr>Summary of Regularization</vt:lpstr>
      <vt:lpstr>PowerPoint Presentation</vt:lpstr>
      <vt:lpstr>Logistic Regression</vt:lpstr>
      <vt:lpstr>Why not regress probabilities directly?</vt:lpstr>
      <vt:lpstr>Why not regress probabilities directly?</vt:lpstr>
      <vt:lpstr>Logistic Regression</vt:lpstr>
      <vt:lpstr>Logistic Regression</vt:lpstr>
      <vt:lpstr>Logistic Regression</vt:lpstr>
      <vt:lpstr>Intuition for Logistic Regression in 2D</vt:lpstr>
      <vt:lpstr>Intuition for Logistic Regression in 2D</vt:lpstr>
      <vt:lpstr>Intuition for Logistic Regression in 2D</vt:lpstr>
      <vt:lpstr>Intuition for Logistic Regression in 2D</vt:lpstr>
      <vt:lpstr>MLE for Logistic Regression</vt:lpstr>
      <vt:lpstr>MLE for Logistic Regression</vt:lpstr>
      <vt:lpstr>MLE for Logistic Regression</vt:lpstr>
      <vt:lpstr>Derivation of Derivative of Logistic Function</vt:lpstr>
      <vt:lpstr>MLE for Logistic Regression</vt:lpstr>
      <vt:lpstr>Gradient Descent</vt:lpstr>
      <vt:lpstr>An Aside to Understand Gradient Descent</vt:lpstr>
      <vt:lpstr>An Aside to Understand Gradient Descent</vt:lpstr>
      <vt:lpstr>An Aside to Understand Gradient Descent</vt:lpstr>
      <vt:lpstr>Gradient Descent</vt:lpstr>
      <vt:lpstr>MLE for Logistic Regression</vt:lpstr>
      <vt:lpstr>An example of Logistic Regression with Gradient Descent</vt:lpstr>
      <vt:lpstr>Summary of Logistic Regression</vt:lpstr>
      <vt:lpstr>Drawing a Parallel Between Linear Regression and Logistic Regression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A Word?</dc:title>
  <dc:creator>stefmlpcola@gmail.com</dc:creator>
  <cp:lastModifiedBy>Lee, Stefan M</cp:lastModifiedBy>
  <cp:revision>1512</cp:revision>
  <dcterms:created xsi:type="dcterms:W3CDTF">2020-11-24T17:22:38Z</dcterms:created>
  <dcterms:modified xsi:type="dcterms:W3CDTF">2023-10-11T22:11:16Z</dcterms:modified>
</cp:coreProperties>
</file>